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2"/>
    <p:sldId id="259" r:id="rId3"/>
  </p:sldIdLst>
  <p:sldSz cx="42062400" cy="32918400"/>
  <p:notesSz cx="21183600" cy="10363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914400" indent="-457200" algn="l" rtl="0" eaLnBrk="0" fontAlgn="base" hangingPunct="0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1828800" indent="-914400" algn="l" rtl="0" eaLnBrk="0" fontAlgn="base" hangingPunct="0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2743200" indent="-1371600" algn="l" rtl="0" eaLnBrk="0" fontAlgn="base" hangingPunct="0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3657600" indent="-1828800" algn="l" rtl="0" eaLnBrk="0" fontAlgn="base" hangingPunct="0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48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48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48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4800" b="1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-8832">
          <p15:clr>
            <a:srgbClr val="A4A3A4"/>
          </p15:clr>
        </p15:guide>
        <p15:guide id="2" orient="horz" pos="30912">
          <p15:clr>
            <a:srgbClr val="A4A3A4"/>
          </p15:clr>
        </p15:guide>
        <p15:guide id="3" orient="horz" pos="29376">
          <p15:clr>
            <a:srgbClr val="A4A3A4"/>
          </p15:clr>
        </p15:guide>
        <p15:guide id="4" orient="horz" pos="3264">
          <p15:clr>
            <a:srgbClr val="A4A3A4"/>
          </p15:clr>
        </p15:guide>
        <p15:guide id="5" pos="-1768">
          <p15:clr>
            <a:srgbClr val="A4A3A4"/>
          </p15:clr>
        </p15:guide>
        <p15:guide id="6" pos="16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6295"/>
    <a:srgbClr val="3B75D1"/>
    <a:srgbClr val="418FDE"/>
    <a:srgbClr val="C8C9C7"/>
    <a:srgbClr val="007749"/>
    <a:srgbClr val="EDB500"/>
    <a:srgbClr val="888B8D"/>
    <a:srgbClr val="00BF6F"/>
    <a:srgbClr val="346A52"/>
    <a:srgbClr val="EFC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87"/>
    <p:restoredTop sz="94660"/>
  </p:normalViewPr>
  <p:slideViewPr>
    <p:cSldViewPr>
      <p:cViewPr varScale="1">
        <p:scale>
          <a:sx n="16" d="100"/>
          <a:sy n="16" d="100"/>
        </p:scale>
        <p:origin x="3288" y="312"/>
      </p:cViewPr>
      <p:guideLst>
        <p:guide orient="horz" pos="-8832"/>
        <p:guide orient="horz" pos="30912"/>
        <p:guide orient="horz" pos="29376"/>
        <p:guide orient="horz" pos="3264"/>
        <p:guide pos="-1768"/>
        <p:guide pos="16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9267825" cy="5397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58788" tIns="29394" rIns="58788" bIns="29394" numCol="1" anchor="t" anchorCtr="0" compatLnSpc="1">
            <a:prstTxWarp prst="textNoShape">
              <a:avLst/>
            </a:prstTxWarp>
          </a:bodyPr>
          <a:lstStyle>
            <a:lvl1pPr defTabSz="657225">
              <a:defRPr b="0">
                <a:effectLst/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2136438" y="0"/>
            <a:ext cx="9047162" cy="5397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58788" tIns="29394" rIns="58788" bIns="29394" numCol="1" anchor="t" anchorCtr="0" compatLnSpc="1">
            <a:prstTxWarp prst="textNoShape">
              <a:avLst/>
            </a:prstTxWarp>
          </a:bodyPr>
          <a:lstStyle>
            <a:lvl1pPr algn="r" defTabSz="657225">
              <a:defRPr b="0">
                <a:effectLst/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823450"/>
            <a:ext cx="9267825" cy="5397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58788" tIns="29394" rIns="58788" bIns="29394" numCol="1" anchor="b" anchorCtr="0" compatLnSpc="1">
            <a:prstTxWarp prst="textNoShape">
              <a:avLst/>
            </a:prstTxWarp>
          </a:bodyPr>
          <a:lstStyle>
            <a:lvl1pPr defTabSz="657225">
              <a:defRPr b="0">
                <a:effectLst/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2136438" y="9823450"/>
            <a:ext cx="9047162" cy="5397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58788" tIns="29394" rIns="58788" bIns="29394" numCol="1" anchor="b" anchorCtr="0" compatLnSpc="1">
            <a:prstTxWarp prst="textNoShape">
              <a:avLst/>
            </a:prstTxWarp>
          </a:bodyPr>
          <a:lstStyle>
            <a:lvl1pPr algn="r" defTabSz="657225">
              <a:defRPr b="0"/>
            </a:lvl1pPr>
          </a:lstStyle>
          <a:p>
            <a:pPr>
              <a:defRPr/>
            </a:pPr>
            <a:fld id="{6F325703-6BFD-467F-8DE1-E53850C2D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82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178925" cy="5175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999913" y="0"/>
            <a:ext cx="9178925" cy="5175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3CF75BB-3ED9-434B-91DF-5DF944F75F03}" type="datetimeFigureOut">
              <a:rPr lang="en-US"/>
              <a:pPr>
                <a:defRPr/>
              </a:pPr>
              <a:t>6/11/22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08950" y="777875"/>
            <a:ext cx="4965700" cy="3886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117725" y="4922838"/>
            <a:ext cx="16948150" cy="4662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842500"/>
            <a:ext cx="9178925" cy="5191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999913" y="9842500"/>
            <a:ext cx="9178925" cy="5191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D4298E5-8143-4890-9B60-460E86819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82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828800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ED760286-0D5B-47A0-B073-132AFBAEA075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9531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ED760286-0D5B-47A0-B073-132AFBAEA075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76473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4276" y="10226679"/>
            <a:ext cx="35753852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8551" y="18653129"/>
            <a:ext cx="29445302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2000" indent="0" algn="ctr">
              <a:buNone/>
              <a:defRPr/>
            </a:lvl6pPr>
            <a:lvl7pPr marL="5486400" indent="0" algn="ctr">
              <a:buNone/>
              <a:defRPr/>
            </a:lvl7pPr>
            <a:lvl8pPr marL="6400800" indent="0" algn="ctr">
              <a:buNone/>
              <a:defRPr/>
            </a:lvl8pPr>
            <a:lvl9pPr marL="7315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C0AA0-61B4-4B1A-82EC-DB498F697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19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1BE65-02A3-42C5-B005-BC819D8AE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970678" y="2924176"/>
            <a:ext cx="8937448" cy="263366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54275" y="2924176"/>
            <a:ext cx="26621670" cy="263366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5FBCE-E76B-4DCA-BAB9-B956DC1D8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45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4276" y="2924176"/>
            <a:ext cx="35753852" cy="5486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4277" y="9512300"/>
            <a:ext cx="17779558" cy="19748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1128566" y="9512303"/>
            <a:ext cx="17779560" cy="972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1128566" y="19538953"/>
            <a:ext cx="17779560" cy="972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736FB-A5C1-4E6E-8A1F-DCE7F42D1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3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83BE6-A88C-4A57-84B8-A98D4ED45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4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638" y="21151850"/>
            <a:ext cx="35753852" cy="654050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2638" y="13950950"/>
            <a:ext cx="35753852" cy="7200900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2000" indent="0">
              <a:buNone/>
              <a:defRPr sz="2800"/>
            </a:lvl6pPr>
            <a:lvl7pPr marL="5486400" indent="0">
              <a:buNone/>
              <a:defRPr sz="2800"/>
            </a:lvl7pPr>
            <a:lvl8pPr marL="6400800" indent="0">
              <a:buNone/>
              <a:defRPr sz="2800"/>
            </a:lvl8pPr>
            <a:lvl9pPr marL="7315200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20DD-9BF1-4478-851A-E381C8B5A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1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4277" y="9512300"/>
            <a:ext cx="17779558" cy="1974850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128566" y="9512300"/>
            <a:ext cx="17779560" cy="1974850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CDF88-95B4-4743-BEE5-BF0028A5C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0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528" y="1317626"/>
            <a:ext cx="37855348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529" y="7369176"/>
            <a:ext cx="18584862" cy="30702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3529" y="10439403"/>
            <a:ext cx="18584862" cy="18967450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367926" y="7369176"/>
            <a:ext cx="18590948" cy="30702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367926" y="10439403"/>
            <a:ext cx="18590948" cy="18967450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EF456-C3C1-42E8-BC49-90489B8E4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1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D02C-C148-43B1-BF4C-6D16D93D7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7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19E7F-10CB-441A-A3C1-25DBF80A6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6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527" y="1311279"/>
            <a:ext cx="13838238" cy="5578474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4825" y="1311279"/>
            <a:ext cx="23514050" cy="28095574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527" y="6889750"/>
            <a:ext cx="13838238" cy="22517100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79002-2BA7-426C-9B37-8605C8E82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93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3712" y="23044150"/>
            <a:ext cx="25238252" cy="27178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43712" y="2940050"/>
            <a:ext cx="25238252" cy="19751676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3712" y="25761950"/>
            <a:ext cx="25238252" cy="386397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E2413-5341-40DC-B2B0-707288B78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5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900"/>
            </a:gs>
            <a:gs pos="100000">
              <a:srgbClr val="00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52775" y="2924175"/>
            <a:ext cx="357568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47690" tIns="223842" rIns="447690" bIns="2238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52775" y="9512300"/>
            <a:ext cx="35756850" cy="197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47690" tIns="223842" rIns="447690" bIns="2238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52775" y="29994225"/>
            <a:ext cx="8763000" cy="21907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447690" tIns="223842" rIns="447690" bIns="223842" numCol="1" anchor="t" anchorCtr="0" compatLnSpc="1">
            <a:prstTxWarp prst="textNoShape">
              <a:avLst/>
            </a:prstTxWarp>
          </a:bodyPr>
          <a:lstStyle>
            <a:lvl1pPr>
              <a:defRPr sz="70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373225" y="29994225"/>
            <a:ext cx="13315950" cy="21907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447690" tIns="223842" rIns="447690" bIns="223842" numCol="1" anchor="t" anchorCtr="0" compatLnSpc="1">
            <a:prstTxWarp prst="textNoShape">
              <a:avLst/>
            </a:prstTxWarp>
          </a:bodyPr>
          <a:lstStyle>
            <a:lvl1pPr algn="ctr">
              <a:defRPr sz="70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146625" y="29994225"/>
            <a:ext cx="8763000" cy="21907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447690" tIns="223842" rIns="447690" bIns="223842" numCol="1" anchor="t" anchorCtr="0" compatLnSpc="1">
            <a:prstTxWarp prst="textNoShape">
              <a:avLst/>
            </a:prstTxWarp>
          </a:bodyPr>
          <a:lstStyle>
            <a:lvl1pPr algn="r">
              <a:defRPr sz="7000" b="0"/>
            </a:lvl1pPr>
          </a:lstStyle>
          <a:p>
            <a:pPr>
              <a:defRPr/>
            </a:pPr>
            <a:fld id="{A3EF3F68-B987-4846-A998-4BA074451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73575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defTabSz="4473575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charset="0"/>
          <a:ea typeface="MS PGothic" pitchFamily="34" charset="-128"/>
        </a:defRPr>
      </a:lvl2pPr>
      <a:lvl3pPr algn="ctr" defTabSz="4473575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charset="0"/>
          <a:ea typeface="MS PGothic" pitchFamily="34" charset="-128"/>
        </a:defRPr>
      </a:lvl3pPr>
      <a:lvl4pPr algn="ctr" defTabSz="4473575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charset="0"/>
          <a:ea typeface="MS PGothic" pitchFamily="34" charset="-128"/>
        </a:defRPr>
      </a:lvl4pPr>
      <a:lvl5pPr algn="ctr" defTabSz="4473575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charset="0"/>
          <a:ea typeface="MS PGothic" pitchFamily="34" charset="-128"/>
        </a:defRPr>
      </a:lvl5pPr>
      <a:lvl6pPr marL="914400" algn="ctr" defTabSz="4473576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charset="0"/>
          <a:ea typeface="ＭＳ Ｐゴシック" charset="0"/>
        </a:defRPr>
      </a:lvl6pPr>
      <a:lvl7pPr marL="1828800" algn="ctr" defTabSz="4473576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charset="0"/>
          <a:ea typeface="ＭＳ Ｐゴシック" charset="0"/>
        </a:defRPr>
      </a:lvl7pPr>
      <a:lvl8pPr marL="2743200" algn="ctr" defTabSz="4473576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charset="0"/>
          <a:ea typeface="ＭＳ Ｐゴシック" charset="0"/>
        </a:defRPr>
      </a:lvl8pPr>
      <a:lvl9pPr marL="3657600" algn="ctr" defTabSz="4473576" rtl="0" eaLnBrk="0" fontAlgn="base" hangingPunct="0">
        <a:spcBef>
          <a:spcPct val="0"/>
        </a:spcBef>
        <a:spcAft>
          <a:spcPct val="0"/>
        </a:spcAft>
        <a:defRPr sz="212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1685925" indent="-1685925" algn="l" defTabSz="4473575" rtl="0" eaLnBrk="0" fontAlgn="base" hangingPunct="0">
        <a:spcBef>
          <a:spcPct val="20000"/>
        </a:spcBef>
        <a:spcAft>
          <a:spcPct val="0"/>
        </a:spcAft>
        <a:buChar char="•"/>
        <a:defRPr sz="156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3632200" indent="-1393825" algn="l" defTabSz="4473575" rtl="0" eaLnBrk="0" fontAlgn="base" hangingPunct="0">
        <a:spcBef>
          <a:spcPct val="20000"/>
        </a:spcBef>
        <a:spcAft>
          <a:spcPct val="0"/>
        </a:spcAft>
        <a:buChar char="–"/>
        <a:defRPr sz="13600">
          <a:solidFill>
            <a:schemeClr val="tx1"/>
          </a:solidFill>
          <a:latin typeface="+mn-lt"/>
          <a:ea typeface="MS PGothic" pitchFamily="34" charset="-128"/>
        </a:defRPr>
      </a:lvl2pPr>
      <a:lvl3pPr marL="5591175" indent="-1117600" algn="l" defTabSz="4473575" rtl="0" eaLnBrk="0" fontAlgn="base" hangingPunct="0">
        <a:spcBef>
          <a:spcPct val="20000"/>
        </a:spcBef>
        <a:spcAft>
          <a:spcPct val="0"/>
        </a:spcAft>
        <a:buChar char="•"/>
        <a:defRPr sz="11600">
          <a:solidFill>
            <a:schemeClr val="tx1"/>
          </a:solidFill>
          <a:latin typeface="+mn-lt"/>
          <a:ea typeface="MS PGothic" pitchFamily="34" charset="-128"/>
        </a:defRPr>
      </a:lvl3pPr>
      <a:lvl4pPr marL="7832725" indent="-1111250" algn="l" defTabSz="4473575" rtl="0" eaLnBrk="0" fontAlgn="base" hangingPunct="0">
        <a:spcBef>
          <a:spcPct val="20000"/>
        </a:spcBef>
        <a:spcAft>
          <a:spcPct val="0"/>
        </a:spcAft>
        <a:buChar char="–"/>
        <a:defRPr sz="9800">
          <a:solidFill>
            <a:schemeClr val="tx1"/>
          </a:solidFill>
          <a:latin typeface="+mn-lt"/>
          <a:ea typeface="MS PGothic" pitchFamily="34" charset="-128"/>
        </a:defRPr>
      </a:lvl4pPr>
      <a:lvl5pPr marL="10080625" indent="-1130300" algn="l" defTabSz="4473575" rtl="0" eaLnBrk="0" fontAlgn="base" hangingPunct="0">
        <a:spcBef>
          <a:spcPct val="20000"/>
        </a:spcBef>
        <a:spcAft>
          <a:spcPct val="0"/>
        </a:spcAft>
        <a:buChar char="»"/>
        <a:defRPr sz="9800">
          <a:solidFill>
            <a:schemeClr val="tx1"/>
          </a:solidFill>
          <a:latin typeface="+mn-lt"/>
          <a:ea typeface="MS PGothic" pitchFamily="34" charset="-128"/>
        </a:defRPr>
      </a:lvl5pPr>
      <a:lvl6pPr marL="10995026" indent="-1130300" algn="l" defTabSz="4473576" rtl="0" eaLnBrk="0" fontAlgn="base" hangingPunct="0">
        <a:spcBef>
          <a:spcPct val="20000"/>
        </a:spcBef>
        <a:spcAft>
          <a:spcPct val="0"/>
        </a:spcAft>
        <a:buChar char="»"/>
        <a:defRPr sz="9800">
          <a:solidFill>
            <a:schemeClr val="tx1"/>
          </a:solidFill>
          <a:latin typeface="+mn-lt"/>
          <a:ea typeface="+mn-ea"/>
        </a:defRPr>
      </a:lvl6pPr>
      <a:lvl7pPr marL="11909426" indent="-1130300" algn="l" defTabSz="4473576" rtl="0" eaLnBrk="0" fontAlgn="base" hangingPunct="0">
        <a:spcBef>
          <a:spcPct val="20000"/>
        </a:spcBef>
        <a:spcAft>
          <a:spcPct val="0"/>
        </a:spcAft>
        <a:buChar char="»"/>
        <a:defRPr sz="9800">
          <a:solidFill>
            <a:schemeClr val="tx1"/>
          </a:solidFill>
          <a:latin typeface="+mn-lt"/>
          <a:ea typeface="+mn-ea"/>
        </a:defRPr>
      </a:lvl7pPr>
      <a:lvl8pPr marL="12823826" indent="-1130300" algn="l" defTabSz="4473576" rtl="0" eaLnBrk="0" fontAlgn="base" hangingPunct="0">
        <a:spcBef>
          <a:spcPct val="20000"/>
        </a:spcBef>
        <a:spcAft>
          <a:spcPct val="0"/>
        </a:spcAft>
        <a:buChar char="»"/>
        <a:defRPr sz="9800">
          <a:solidFill>
            <a:schemeClr val="tx1"/>
          </a:solidFill>
          <a:latin typeface="+mn-lt"/>
          <a:ea typeface="+mn-ea"/>
        </a:defRPr>
      </a:lvl8pPr>
      <a:lvl9pPr marL="13738226" indent="-1130300" algn="l" defTabSz="4473576" rtl="0" eaLnBrk="0" fontAlgn="base" hangingPunct="0">
        <a:spcBef>
          <a:spcPct val="20000"/>
        </a:spcBef>
        <a:spcAft>
          <a:spcPct val="0"/>
        </a:spcAft>
        <a:buChar char="»"/>
        <a:defRPr sz="9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x.doi.org/10.1016/j.idcr.2021.e01182?utm_medium=email&amp;utm_source=transaction" TargetMode="External"/><Relationship Id="rId13" Type="http://schemas.openxmlformats.org/officeDocument/2006/relationships/hyperlink" Target="https://dx.doi.org/10.2147/IDR.S39601?utm_medium=email&amp;utm_source=transaction" TargetMode="Externa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12" Type="http://schemas.openxmlformats.org/officeDocument/2006/relationships/hyperlink" Target="https://dx.doi.org/10.1097/QCO.0b013e3283165fd1?utm_medium=email&amp;utm_source=transaction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hyperlink" Target="https://dx.doi.org/10.1136/pgmj.2003.016030?utm_medium=email&amp;utm_source=transaction" TargetMode="External"/><Relationship Id="rId5" Type="http://schemas.openxmlformats.org/officeDocument/2006/relationships/image" Target="../media/image1.emf"/><Relationship Id="rId10" Type="http://schemas.openxmlformats.org/officeDocument/2006/relationships/hyperlink" Target="https://eyewiki.aao.org/Rhino-Orbital-Cerebral_Mucormycosis?utm_medium=email&amp;utm_source=transaction" TargetMode="External"/><Relationship Id="rId4" Type="http://schemas.openxmlformats.org/officeDocument/2006/relationships/notesSlide" Target="../notesSlides/notesSlide1.xml"/><Relationship Id="rId9" Type="http://schemas.openxmlformats.org/officeDocument/2006/relationships/hyperlink" Target="https://dx.doi.org/10.1016/j.tripleo.2011.04.048?utm_medium=email&amp;utm_source=transaction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x.doi.org/10.1016/j.idcr.2021.e01182?utm_medium=email&amp;utm_source=transaction" TargetMode="External"/><Relationship Id="rId13" Type="http://schemas.openxmlformats.org/officeDocument/2006/relationships/hyperlink" Target="https://dx.doi.org/10.2147/IDR.S39601?utm_medium=email&amp;utm_source=transaction" TargetMode="Externa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12" Type="http://schemas.openxmlformats.org/officeDocument/2006/relationships/hyperlink" Target="https://dx.doi.org/10.1097/QCO.0b013e3283165fd1?utm_medium=email&amp;utm_source=transaction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11" Type="http://schemas.openxmlformats.org/officeDocument/2006/relationships/hyperlink" Target="https://dx.doi.org/10.1136/pgmj.2003.016030?utm_medium=email&amp;utm_source=transaction" TargetMode="External"/><Relationship Id="rId5" Type="http://schemas.openxmlformats.org/officeDocument/2006/relationships/image" Target="../media/image1.emf"/><Relationship Id="rId10" Type="http://schemas.openxmlformats.org/officeDocument/2006/relationships/hyperlink" Target="https://eyewiki.aao.org/Rhino-Orbital-Cerebral_Mucormycosis?utm_medium=email&amp;utm_source=transaction" TargetMode="External"/><Relationship Id="rId4" Type="http://schemas.openxmlformats.org/officeDocument/2006/relationships/notesSlide" Target="../notesSlides/notesSlide2.xml"/><Relationship Id="rId9" Type="http://schemas.openxmlformats.org/officeDocument/2006/relationships/hyperlink" Target="https://dx.doi.org/10.1016/j.tripleo.2011.04.048?utm_medium=email&amp;utm_source=transac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6324301" y="430120"/>
            <a:ext cx="34361479" cy="218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6718" tIns="78354" rIns="156718" bIns="78354">
            <a:spAutoFit/>
          </a:bodyPr>
          <a:lstStyle>
            <a:lvl1pPr defTabSz="29146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29146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29146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29146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29146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291465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291465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291465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291465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6600" dirty="0">
                <a:solidFill>
                  <a:srgbClr val="0077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Rhinocerebral Murcormycosis Associated With Anterior Skull Base Actinomyces Osteomyelitis in a Pediatric Patient With Type 1 Diabetes 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4038600" y="2742794"/>
            <a:ext cx="35983450" cy="89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6746" tIns="78374" rIns="156746" bIns="78374">
            <a:spAutoFit/>
          </a:bodyPr>
          <a:lstStyle>
            <a:lvl1pPr defTabSz="29146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29146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29146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29146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29146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291465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291465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291465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291465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en-US" altLang="en-US" b="0" dirty="0">
                <a:solidFill>
                  <a:srgbClr val="326295"/>
                </a:solidFill>
                <a:latin typeface="+mn-lt"/>
              </a:rPr>
              <a:t>William Conley, BS; Ronald Cox, BS; Thomas Robey, MD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77968" y="5093321"/>
            <a:ext cx="11307233" cy="9765679"/>
          </a:xfrm>
          <a:prstGeom prst="rect">
            <a:avLst/>
          </a:prstGeom>
          <a:ln w="76200">
            <a:solidFill>
              <a:srgbClr val="326295"/>
            </a:solidFill>
            <a:headEnd type="none" w="med" len="med"/>
            <a:tailEnd type="none" w="med" len="med"/>
          </a:ln>
          <a:effectLst>
            <a:glow rad="101600">
              <a:srgbClr val="346A52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defTabSz="1700213"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121108" y="16459200"/>
            <a:ext cx="11537492" cy="16029080"/>
          </a:xfrm>
          <a:prstGeom prst="rect">
            <a:avLst/>
          </a:prstGeom>
          <a:ln w="76200">
            <a:solidFill>
              <a:srgbClr val="326295"/>
            </a:solidFill>
            <a:headEnd type="none" w="med" len="med"/>
            <a:tailEnd type="none" w="med" len="med"/>
          </a:ln>
          <a:effectLst>
            <a:glow rad="101600">
              <a:srgbClr val="346A52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defTabSz="1700213"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25984200" y="27991144"/>
            <a:ext cx="15209432" cy="4368923"/>
          </a:xfrm>
          <a:prstGeom prst="rect">
            <a:avLst/>
          </a:prstGeom>
          <a:ln w="76200">
            <a:solidFill>
              <a:srgbClr val="326295"/>
            </a:solidFill>
            <a:headEnd type="none" w="med" len="med"/>
            <a:tailEnd type="none" w="med" len="med"/>
          </a:ln>
          <a:effectLst>
            <a:glow rad="101600">
              <a:srgbClr val="346A52">
                <a:alpha val="6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marL="342900" indent="-342900" defTabSz="1700213">
              <a:buFont typeface="Arial" panose="020B0604020202020204" pitchFamily="34" charset="0"/>
              <a:buChar char="•"/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1" name="TextBox 2"/>
          <p:cNvSpPr txBox="1">
            <a:spLocks noChangeArrowheads="1"/>
          </p:cNvSpPr>
          <p:nvPr/>
        </p:nvSpPr>
        <p:spPr bwMode="auto">
          <a:xfrm>
            <a:off x="3004262" y="3960382"/>
            <a:ext cx="6309393" cy="9164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5400" dirty="0">
                <a:solidFill>
                  <a:srgbClr val="326295"/>
                </a:solidFill>
                <a:latin typeface="+mj-lt"/>
              </a:rPr>
              <a:t>INTRODUCTION</a:t>
            </a:r>
          </a:p>
        </p:txBody>
      </p:sp>
      <p:sp>
        <p:nvSpPr>
          <p:cNvPr id="2076" name="TextBox 2"/>
          <p:cNvSpPr txBox="1">
            <a:spLocks noChangeArrowheads="1"/>
          </p:cNvSpPr>
          <p:nvPr/>
        </p:nvSpPr>
        <p:spPr bwMode="auto">
          <a:xfrm>
            <a:off x="325919" y="5906929"/>
            <a:ext cx="11104081" cy="1009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4000" b="0" dirty="0"/>
              <a:t>Rhino-orbital-cerebral mucormycosis (ROCM) is a fulminant angioinvasive fungal infection commonly transmitted through inhalation of fungal spores and traumatic inoculation</a:t>
            </a:r>
          </a:p>
          <a:p>
            <a:pPr>
              <a:buFont typeface="Arial" charset="0"/>
              <a:buChar char="•"/>
            </a:pPr>
            <a:r>
              <a:rPr lang="en-US" sz="4000" b="0" dirty="0"/>
              <a:t>Infection with Actinomyces species has been documented across numerous anatomical sites; however, literature on concurrent infection with ROCM in pediatric patients is sparse</a:t>
            </a:r>
          </a:p>
          <a:p>
            <a:pPr>
              <a:buFont typeface="Arial" charset="0"/>
              <a:buChar char="•"/>
            </a:pPr>
            <a:r>
              <a:rPr lang="en-US" sz="4000" b="0" dirty="0"/>
              <a:t>We document a case of a 17-year-old male with uncontrolled type 1 diabetes who presented with combined ROCM and actinomycotic infection of his anterior skull base</a:t>
            </a:r>
          </a:p>
          <a:p>
            <a:pPr>
              <a:buFont typeface="Arial" charset="0"/>
              <a:buChar char="•"/>
            </a:pPr>
            <a:endParaRPr lang="en-US" sz="3400" b="0" dirty="0"/>
          </a:p>
          <a:p>
            <a:pPr>
              <a:buFont typeface="Arial" charset="0"/>
              <a:buChar char="•"/>
            </a:pPr>
            <a:endParaRPr lang="en-US" sz="3400" b="0" dirty="0"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endParaRPr lang="en-US" sz="3400" b="0" dirty="0">
              <a:cs typeface="Times New Roman" panose="02020603050405020304" pitchFamily="18" charset="0"/>
            </a:endParaRPr>
          </a:p>
          <a:p>
            <a:pPr marL="0" indent="0"/>
            <a:endParaRPr lang="en-US" sz="3400" dirty="0"/>
          </a:p>
          <a:p>
            <a:pPr>
              <a:buFont typeface="Arial" charset="0"/>
              <a:buChar char="•"/>
            </a:pPr>
            <a:endParaRPr lang="en-US" altLang="en-US" sz="3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9" name="TextBox 7"/>
          <p:cNvSpPr txBox="1">
            <a:spLocks noChangeArrowheads="1"/>
          </p:cNvSpPr>
          <p:nvPr/>
        </p:nvSpPr>
        <p:spPr bwMode="auto">
          <a:xfrm>
            <a:off x="11908007" y="4051518"/>
            <a:ext cx="2958889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sz="2800" dirty="0"/>
              <a:t>Figure 1: Preoperative CT and MRI images obtained after initial presentation.</a:t>
            </a:r>
          </a:p>
          <a:p>
            <a:pPr marL="742950" indent="-742950" algn="ctr">
              <a:buAutoNum type="alphaUcParenBoth"/>
            </a:pPr>
            <a:r>
              <a:rPr lang="en-US" sz="2800" b="0" dirty="0"/>
              <a:t>Coronal CT showing dehiscence of the cribriform plate and opacification of left posterior ethmoid cells; (B) T1 axial MRI showing subperiosteal abscess in right medial orbit; (C) T1 axial MRI showing bilateral frontal lobe abscesses </a:t>
            </a:r>
          </a:p>
          <a:p>
            <a:pPr marL="0" indent="0"/>
            <a:endParaRPr lang="en-US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284F9D6-862F-D748-8FAC-87EFE98987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877" y="43701"/>
            <a:ext cx="3771333" cy="30012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65" name="TextBox 4">
            <a:extLst>
              <a:ext uri="{FF2B5EF4-FFF2-40B4-BE49-F238E27FC236}">
                <a16:creationId xmlns:a16="http://schemas.microsoft.com/office/drawing/2014/main" id="{CF111AFA-F2BA-CE40-845A-1D40BE947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94" y="17196733"/>
            <a:ext cx="11201106" cy="1671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3600" b="0" dirty="0"/>
              <a:t>Patient: 17-year-old male presented to Children’s Wisconsin ER with c/o right eye pain, periorbital swelling, and blurry vision</a:t>
            </a:r>
          </a:p>
          <a:p>
            <a:pPr>
              <a:buFont typeface="Arial" charset="0"/>
              <a:buChar char="•"/>
            </a:pPr>
            <a:r>
              <a:rPr lang="en-US" sz="3600" b="0" dirty="0"/>
              <a:t>Prior medical history: uncontrolled type 1 diabetes, hospitalized 14 times since 2014 for DKA</a:t>
            </a:r>
          </a:p>
          <a:p>
            <a:pPr>
              <a:buFont typeface="Arial" charset="0"/>
              <a:buChar char="•"/>
            </a:pPr>
            <a:r>
              <a:rPr lang="en-US" sz="3600" b="0" dirty="0"/>
              <a:t>Afebrile with age-appropriate vitals</a:t>
            </a:r>
          </a:p>
          <a:p>
            <a:pPr>
              <a:buFont typeface="Arial" charset="0"/>
              <a:buChar char="•"/>
            </a:pPr>
            <a:r>
              <a:rPr lang="en-US" sz="3600" b="0" dirty="0"/>
              <a:t>Physical examination: </a:t>
            </a:r>
          </a:p>
          <a:p>
            <a:pPr lvl="3">
              <a:buFont typeface="Arial" charset="0"/>
              <a:buChar char="•"/>
            </a:pPr>
            <a:r>
              <a:rPr lang="en-US" sz="3600" b="0" dirty="0"/>
              <a:t>Significant swelling of the right orbit with mild proptosis</a:t>
            </a:r>
          </a:p>
          <a:p>
            <a:pPr lvl="3">
              <a:buFont typeface="Arial" charset="0"/>
              <a:buChar char="•"/>
            </a:pPr>
            <a:r>
              <a:rPr lang="en-US" sz="3600" b="0" dirty="0"/>
              <a:t>Limited, painful extraocular motion, injected conjunctiva, and clear drainage from the right puncta</a:t>
            </a:r>
          </a:p>
          <a:p>
            <a:pPr lvl="3">
              <a:buFont typeface="Arial" charset="0"/>
              <a:buChar char="•"/>
            </a:pPr>
            <a:r>
              <a:rPr lang="en-US" sz="3600" b="0" dirty="0"/>
              <a:t>Pupils reactive, but visual acuity decreased </a:t>
            </a:r>
          </a:p>
          <a:p>
            <a:pPr>
              <a:buFont typeface="Arial" charset="0"/>
              <a:buChar char="•"/>
            </a:pPr>
            <a:r>
              <a:rPr lang="en-US" sz="3600" b="0" dirty="0"/>
              <a:t>Lab findings:</a:t>
            </a:r>
          </a:p>
          <a:p>
            <a:pPr lvl="2">
              <a:buFont typeface="Arial" charset="0"/>
              <a:buChar char="•"/>
            </a:pPr>
            <a:r>
              <a:rPr lang="en-US" sz="3600" b="0" dirty="0"/>
              <a:t>Glucose-360 mg/dL</a:t>
            </a:r>
          </a:p>
          <a:p>
            <a:pPr lvl="2">
              <a:buFont typeface="Arial" charset="0"/>
              <a:buChar char="•"/>
            </a:pPr>
            <a:r>
              <a:rPr lang="en-US" sz="3600" b="0" dirty="0"/>
              <a:t>Venous pH-7.416</a:t>
            </a:r>
          </a:p>
          <a:p>
            <a:pPr lvl="2">
              <a:buFont typeface="Arial" charset="0"/>
              <a:buChar char="•"/>
            </a:pPr>
            <a:r>
              <a:rPr lang="en-US" sz="3600" b="0" dirty="0"/>
              <a:t>White blood cell count-15.7 × 10</a:t>
            </a:r>
            <a:r>
              <a:rPr lang="en-US" sz="3600" b="0" baseline="30000" dirty="0"/>
              <a:t>9</a:t>
            </a:r>
            <a:r>
              <a:rPr lang="en-US" sz="3600" b="0" dirty="0"/>
              <a:t>/L</a:t>
            </a:r>
          </a:p>
          <a:p>
            <a:pPr>
              <a:buFont typeface="Arial" charset="0"/>
              <a:buChar char="•"/>
            </a:pPr>
            <a:r>
              <a:rPr lang="en-US" sz="3600" b="0" dirty="0"/>
              <a:t>Imaging (CT and MRI of head and neck)</a:t>
            </a:r>
          </a:p>
          <a:p>
            <a:pPr lvl="2">
              <a:buFont typeface="Arial" charset="0"/>
              <a:buChar char="•"/>
            </a:pPr>
            <a:r>
              <a:rPr lang="en-US" sz="3600" b="0" dirty="0"/>
              <a:t>Rim-enhancing fluid collection in the medial right orbit</a:t>
            </a:r>
          </a:p>
          <a:p>
            <a:pPr lvl="2">
              <a:buFont typeface="Arial" charset="0"/>
              <a:buChar char="•"/>
            </a:pPr>
            <a:r>
              <a:rPr lang="en-US" sz="3600" b="0" dirty="0"/>
              <a:t>Opacification in bilateral frontal, ethmoid, and sphenoid sinuses</a:t>
            </a:r>
          </a:p>
          <a:p>
            <a:pPr lvl="2">
              <a:buFont typeface="Arial" charset="0"/>
              <a:buChar char="•"/>
            </a:pPr>
            <a:r>
              <a:rPr lang="en-US" sz="3600" b="0" dirty="0"/>
              <a:t>Dehiscence of the cribriform plate</a:t>
            </a:r>
          </a:p>
          <a:p>
            <a:pPr lvl="2">
              <a:buFont typeface="Arial" charset="0"/>
              <a:buChar char="•"/>
            </a:pPr>
            <a:r>
              <a:rPr lang="en-US" sz="3600" b="0" dirty="0"/>
              <a:t>Fluid collection seen in the anterior cranial fossa</a:t>
            </a:r>
          </a:p>
          <a:p>
            <a:pPr lvl="2">
              <a:buFont typeface="Arial" charset="0"/>
              <a:buChar char="•"/>
            </a:pPr>
            <a:r>
              <a:rPr lang="en-US" sz="3600" b="0" dirty="0"/>
              <a:t>Multiple rim-enhancing fluid collections throughout the parenchyma of bilateral frontal lobes</a:t>
            </a:r>
          </a:p>
          <a:p>
            <a:pPr marL="0" indent="0"/>
            <a:endParaRPr lang="en-US" sz="3600" b="0" dirty="0"/>
          </a:p>
          <a:p>
            <a:pPr marL="914400" lvl="2" indent="0"/>
            <a:endParaRPr lang="en-US" sz="3600" b="0" dirty="0"/>
          </a:p>
          <a:p>
            <a:pPr>
              <a:buFont typeface="Arial" charset="0"/>
              <a:buChar char="•"/>
            </a:pPr>
            <a:endParaRPr lang="en-US" altLang="en-US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</a:pPr>
            <a:endParaRPr lang="en-US" altLang="en-US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124">
            <a:extLst>
              <a:ext uri="{FF2B5EF4-FFF2-40B4-BE49-F238E27FC236}">
                <a16:creationId xmlns:a16="http://schemas.microsoft.com/office/drawing/2014/main" id="{152CDB65-729F-1B49-9843-F525C86C2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3722" y="26994316"/>
            <a:ext cx="533177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5400" dirty="0">
                <a:solidFill>
                  <a:srgbClr val="326295"/>
                </a:solidFill>
                <a:latin typeface="+mj-lt"/>
              </a:rPr>
              <a:t>REFERENCES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248F404-AE56-1607-D135-70B924F129CE}"/>
              </a:ext>
            </a:extLst>
          </p:cNvPr>
          <p:cNvSpPr/>
          <p:nvPr/>
        </p:nvSpPr>
        <p:spPr bwMode="auto">
          <a:xfrm>
            <a:off x="11987945" y="16535400"/>
            <a:ext cx="13462856" cy="15952880"/>
          </a:xfrm>
          <a:prstGeom prst="rect">
            <a:avLst/>
          </a:prstGeom>
          <a:ln w="76200">
            <a:solidFill>
              <a:srgbClr val="326295"/>
            </a:solidFill>
            <a:headEnd type="none" w="med" len="med"/>
            <a:tailEnd type="none" w="med" len="med"/>
          </a:ln>
          <a:effectLst>
            <a:glow rad="101600">
              <a:srgbClr val="346A52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defTabSz="1700213"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">
            <a:extLst>
              <a:ext uri="{FF2B5EF4-FFF2-40B4-BE49-F238E27FC236}">
                <a16:creationId xmlns:a16="http://schemas.microsoft.com/office/drawing/2014/main" id="{3CF77642-540D-2EC4-A864-EF7F99F7B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113" y="15450859"/>
            <a:ext cx="7909593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5400" dirty="0">
                <a:solidFill>
                  <a:srgbClr val="326295"/>
                </a:solidFill>
                <a:latin typeface="+mj-lt"/>
              </a:rPr>
              <a:t>CASE PRESENTATION</a:t>
            </a:r>
          </a:p>
        </p:txBody>
      </p:sp>
      <p:pic>
        <p:nvPicPr>
          <p:cNvPr id="4" name="Picture 3" descr="A close-up of the back and the back of a coin&#10;&#10;Description automatically generated with low confidence">
            <a:extLst>
              <a:ext uri="{FF2B5EF4-FFF2-40B4-BE49-F238E27FC236}">
                <a16:creationId xmlns:a16="http://schemas.microsoft.com/office/drawing/2014/main" id="{D7721C4A-0533-D014-84A8-2F2678E974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34934" y="5423938"/>
            <a:ext cx="26763250" cy="9511262"/>
          </a:xfrm>
          <a:prstGeom prst="rect">
            <a:avLst/>
          </a:prstGeom>
        </p:spPr>
      </p:pic>
      <p:sp>
        <p:nvSpPr>
          <p:cNvPr id="30" name="TextBox 2">
            <a:extLst>
              <a:ext uri="{FF2B5EF4-FFF2-40B4-BE49-F238E27FC236}">
                <a16:creationId xmlns:a16="http://schemas.microsoft.com/office/drawing/2014/main" id="{25C81680-795A-D3F2-1CE2-19E7AC55C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5156" y="15621000"/>
            <a:ext cx="7909593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5400" dirty="0">
                <a:solidFill>
                  <a:srgbClr val="326295"/>
                </a:solidFill>
                <a:latin typeface="+mj-lt"/>
              </a:rPr>
              <a:t>CLINICAL COURSE</a:t>
            </a:r>
          </a:p>
        </p:txBody>
      </p:sp>
      <p:sp>
        <p:nvSpPr>
          <p:cNvPr id="31" name="TextBox 4">
            <a:extLst>
              <a:ext uri="{FF2B5EF4-FFF2-40B4-BE49-F238E27FC236}">
                <a16:creationId xmlns:a16="http://schemas.microsoft.com/office/drawing/2014/main" id="{008E4DED-0BAC-776F-9E11-B83BE2458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0" y="17221200"/>
            <a:ext cx="13400689" cy="1966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4000" b="0" dirty="0"/>
              <a:t>Empiric IV clindamycin (500 mg every eight hours) and IV ceftriaxone (2 g every 12 hours) started on admission</a:t>
            </a:r>
          </a:p>
          <a:p>
            <a:pPr>
              <a:buFont typeface="Arial" charset="0"/>
              <a:buChar char="•"/>
            </a:pPr>
            <a:r>
              <a:rPr lang="en-US" sz="4000" b="0" dirty="0"/>
              <a:t>Underwent functional endoscopic sinus surgery for debridement, biopsy, and cultures of infected areas</a:t>
            </a:r>
          </a:p>
          <a:p>
            <a:pPr>
              <a:buFont typeface="Arial" charset="0"/>
              <a:buChar char="•"/>
            </a:pPr>
            <a:r>
              <a:rPr lang="en-US" sz="4000" b="0" dirty="0"/>
              <a:t>Surgical findings: </a:t>
            </a:r>
          </a:p>
          <a:p>
            <a:pPr lvl="3">
              <a:buFont typeface="Arial" charset="0"/>
              <a:buChar char="•"/>
            </a:pPr>
            <a:r>
              <a:rPr lang="en-US" sz="4000" b="0" dirty="0"/>
              <a:t>Right cribriform plate completely eroded, contained pockets of purulence extending intracranially</a:t>
            </a:r>
          </a:p>
          <a:p>
            <a:pPr lvl="3">
              <a:buFont typeface="Arial" charset="0"/>
              <a:buChar char="•"/>
            </a:pPr>
            <a:r>
              <a:rPr lang="en-US" sz="4000" b="0" dirty="0"/>
              <a:t>Posterior right middle turbinate noted to be necrotic at the skull base</a:t>
            </a:r>
          </a:p>
          <a:p>
            <a:pPr>
              <a:buFont typeface="Arial" charset="0"/>
              <a:buChar char="•"/>
            </a:pPr>
            <a:r>
              <a:rPr lang="en-US" sz="4000" b="0" dirty="0"/>
              <a:t>Biopsy and Culture Results: </a:t>
            </a:r>
          </a:p>
          <a:p>
            <a:pPr lvl="3">
              <a:buFont typeface="Arial" charset="0"/>
              <a:buChar char="•"/>
            </a:pPr>
            <a:r>
              <a:rPr lang="en-US" sz="4000" b="0" dirty="0"/>
              <a:t>Right Skull Base biopsy findings-inflamed fibro-collagenous tissue and bone with active chronic inflammation and necrosis, involved by fungal hyphae</a:t>
            </a:r>
          </a:p>
          <a:p>
            <a:pPr lvl="3">
              <a:buFont typeface="Arial" charset="0"/>
              <a:buChar char="•"/>
            </a:pPr>
            <a:r>
              <a:rPr lang="en-US" sz="4000" b="0" dirty="0"/>
              <a:t>Right Skull Base culture results-</a:t>
            </a:r>
            <a:r>
              <a:rPr lang="en-US" sz="4000" b="0" i="1" dirty="0"/>
              <a:t>Staphylococcus epidermidis</a:t>
            </a:r>
            <a:r>
              <a:rPr lang="en-US" sz="4000" b="0" dirty="0"/>
              <a:t>,</a:t>
            </a:r>
            <a:r>
              <a:rPr lang="en-US" sz="4000" b="0" i="1" dirty="0"/>
              <a:t> </a:t>
            </a:r>
            <a:r>
              <a:rPr lang="en-US" sz="4000" b="0" dirty="0"/>
              <a:t>Corynebacterium,</a:t>
            </a:r>
            <a:r>
              <a:rPr lang="en-US" sz="4000" b="0" i="1" dirty="0"/>
              <a:t> Streptococcus mutans</a:t>
            </a:r>
            <a:r>
              <a:rPr lang="en-US" sz="4000" b="0" dirty="0"/>
              <a:t>,</a:t>
            </a:r>
            <a:r>
              <a:rPr lang="en-US" sz="4000" b="0" i="1" dirty="0"/>
              <a:t> </a:t>
            </a:r>
            <a:r>
              <a:rPr lang="en-US" sz="4000" b="0" dirty="0"/>
              <a:t>Actinomyces</a:t>
            </a:r>
          </a:p>
          <a:p>
            <a:pPr lvl="3">
              <a:buFont typeface="Arial" charset="0"/>
              <a:buChar char="•"/>
            </a:pPr>
            <a:r>
              <a:rPr lang="en-US" sz="4000" b="0" dirty="0"/>
              <a:t>Left Sphenoid  Base culture results-</a:t>
            </a:r>
            <a:r>
              <a:rPr lang="en-US" sz="4000" b="0" i="1" dirty="0"/>
              <a:t>Staphylococcus epidermidis</a:t>
            </a:r>
            <a:r>
              <a:rPr lang="en-US" sz="4000" b="0" dirty="0"/>
              <a:t>,</a:t>
            </a:r>
            <a:r>
              <a:rPr lang="en-US" sz="4000" b="0" i="1" dirty="0"/>
              <a:t> </a:t>
            </a:r>
            <a:r>
              <a:rPr lang="en-US" sz="4000" b="0" dirty="0"/>
              <a:t>Corynebacterium,</a:t>
            </a:r>
            <a:r>
              <a:rPr lang="en-US" sz="4000" b="0" i="1" dirty="0"/>
              <a:t> Rhizopus oryzae</a:t>
            </a:r>
          </a:p>
          <a:p>
            <a:pPr>
              <a:buFont typeface="Arial" charset="0"/>
              <a:buChar char="•"/>
            </a:pPr>
            <a:r>
              <a:rPr lang="en-US" sz="4000" b="0" dirty="0"/>
              <a:t>Hospital course lasted 12 weeks</a:t>
            </a:r>
          </a:p>
          <a:p>
            <a:pPr>
              <a:buFont typeface="Arial" charset="0"/>
              <a:buChar char="•"/>
            </a:pPr>
            <a:r>
              <a:rPr lang="en-US" sz="4000" b="0" dirty="0"/>
              <a:t>Patient received hyperbaric oxygen therapy five times weekly for a duration of two months</a:t>
            </a:r>
          </a:p>
          <a:p>
            <a:pPr>
              <a:buFont typeface="Arial" charset="0"/>
              <a:buChar char="•"/>
            </a:pPr>
            <a:r>
              <a:rPr lang="en-US" sz="4000" b="0" dirty="0"/>
              <a:t>Serial MRI showed a decreasing size of the frontal lobe abscesses and epidural empyema</a:t>
            </a:r>
          </a:p>
          <a:p>
            <a:pPr lvl="3">
              <a:buFont typeface="Arial" charset="0"/>
              <a:buChar char="•"/>
            </a:pPr>
            <a:endParaRPr lang="en-US" sz="4000" b="0" dirty="0"/>
          </a:p>
          <a:p>
            <a:pPr>
              <a:buFont typeface="Arial" charset="0"/>
              <a:buChar char="•"/>
            </a:pPr>
            <a:endParaRPr lang="en-US" sz="4000" b="0" dirty="0"/>
          </a:p>
          <a:p>
            <a:pPr>
              <a:buFont typeface="Arial" charset="0"/>
              <a:buChar char="•"/>
            </a:pPr>
            <a:endParaRPr lang="en-US" sz="3400" b="0" dirty="0"/>
          </a:p>
          <a:p>
            <a:pPr>
              <a:buFont typeface="Arial" charset="0"/>
              <a:buChar char="•"/>
            </a:pPr>
            <a:endParaRPr lang="en-US" sz="3400" b="0" dirty="0"/>
          </a:p>
          <a:p>
            <a:pPr lvl="3">
              <a:buFont typeface="Arial" charset="0"/>
              <a:buChar char="•"/>
            </a:pPr>
            <a:endParaRPr lang="en-US" sz="3400" b="0" dirty="0"/>
          </a:p>
          <a:p>
            <a:pPr>
              <a:buFont typeface="Arial" charset="0"/>
              <a:buChar char="•"/>
            </a:pPr>
            <a:endParaRPr lang="en-US" sz="3400" b="0" dirty="0"/>
          </a:p>
          <a:p>
            <a:pPr>
              <a:buFont typeface="Arial" charset="0"/>
              <a:buChar char="•"/>
            </a:pPr>
            <a:endParaRPr lang="en-US" sz="3400" b="0" dirty="0"/>
          </a:p>
          <a:p>
            <a:pPr marL="914400" lvl="2" indent="0"/>
            <a:endParaRPr lang="en-US" sz="3400" b="0" dirty="0"/>
          </a:p>
          <a:p>
            <a:pPr>
              <a:buFont typeface="Arial" charset="0"/>
              <a:buChar char="•"/>
            </a:pPr>
            <a:endParaRPr lang="en-US" altLang="en-US" sz="3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</a:pPr>
            <a:endParaRPr lang="en-US" altLang="en-US" sz="3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59D8559-F38E-030B-724C-0EE236155EC4}"/>
              </a:ext>
            </a:extLst>
          </p:cNvPr>
          <p:cNvSpPr/>
          <p:nvPr/>
        </p:nvSpPr>
        <p:spPr bwMode="auto">
          <a:xfrm>
            <a:off x="26013189" y="16535400"/>
            <a:ext cx="15242089" cy="10409103"/>
          </a:xfrm>
          <a:prstGeom prst="rect">
            <a:avLst/>
          </a:prstGeom>
          <a:ln w="76200">
            <a:solidFill>
              <a:srgbClr val="326295"/>
            </a:solidFill>
            <a:headEnd type="none" w="med" len="med"/>
            <a:tailEnd type="none" w="med" len="med"/>
          </a:ln>
          <a:effectLst>
            <a:glow rad="101600">
              <a:srgbClr val="346A52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defTabSz="1700213"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2">
            <a:extLst>
              <a:ext uri="{FF2B5EF4-FFF2-40B4-BE49-F238E27FC236}">
                <a16:creationId xmlns:a16="http://schemas.microsoft.com/office/drawing/2014/main" id="{1601FBF1-D8E7-7B31-20A0-7D38694D3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5793" y="15628849"/>
            <a:ext cx="4622039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5400" dirty="0">
                <a:solidFill>
                  <a:srgbClr val="326295"/>
                </a:solidFill>
                <a:latin typeface="+mj-lt"/>
              </a:rPr>
              <a:t>DISCUSSION </a:t>
            </a:r>
          </a:p>
        </p:txBody>
      </p:sp>
      <p:sp>
        <p:nvSpPr>
          <p:cNvPr id="38" name="TextBox 4">
            <a:extLst>
              <a:ext uri="{FF2B5EF4-FFF2-40B4-BE49-F238E27FC236}">
                <a16:creationId xmlns:a16="http://schemas.microsoft.com/office/drawing/2014/main" id="{1EEB9FA7-BE07-6B31-C0FF-3A2290B18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16559" y="16727930"/>
            <a:ext cx="14938719" cy="1055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3400" b="0" dirty="0"/>
              <a:t>This is the first case report where the Actinomyces infection involved the skull base</a:t>
            </a:r>
          </a:p>
          <a:p>
            <a:pPr>
              <a:buFont typeface="Arial" charset="0"/>
              <a:buChar char="•"/>
            </a:pPr>
            <a:r>
              <a:rPr lang="en-US" sz="3400" b="0" dirty="0"/>
              <a:t>Patient hosted ideal environment for </a:t>
            </a:r>
            <a:r>
              <a:rPr lang="en-US" sz="3400" b="0" i="1" dirty="0"/>
              <a:t>Rhizopus oryzae,</a:t>
            </a:r>
            <a:r>
              <a:rPr lang="en-US" sz="3400" b="0" dirty="0"/>
              <a:t> it is possible that fungal spread began weeks before presentation</a:t>
            </a:r>
          </a:p>
          <a:p>
            <a:pPr>
              <a:buFont typeface="Arial" charset="0"/>
              <a:buChar char="•"/>
            </a:pPr>
            <a:r>
              <a:rPr lang="en-US" sz="3400" b="0" dirty="0"/>
              <a:t>Our patient did not have a history of dental procedures, so origin is unclear of  Actinomyces infection</a:t>
            </a:r>
          </a:p>
          <a:p>
            <a:pPr>
              <a:buFont typeface="Arial" charset="0"/>
              <a:buChar char="•"/>
            </a:pPr>
            <a:r>
              <a:rPr lang="en-US" sz="3400" b="0" dirty="0"/>
              <a:t>Our patient had an absence of the typical sinus symptoms </a:t>
            </a:r>
          </a:p>
          <a:p>
            <a:pPr>
              <a:buFont typeface="Arial" charset="0"/>
              <a:buChar char="•"/>
            </a:pPr>
            <a:r>
              <a:rPr lang="en-US" sz="3400" b="0" dirty="0"/>
              <a:t>We hypothesize his longstanding and undermanaged hyperglycemia led to injury of peripheral branches of the trigeminal nerve leading to sinus paresthesia </a:t>
            </a:r>
          </a:p>
          <a:p>
            <a:pPr>
              <a:buFont typeface="Arial" charset="0"/>
              <a:buChar char="•"/>
            </a:pPr>
            <a:r>
              <a:rPr lang="en-US" sz="3400" b="0" dirty="0"/>
              <a:t>Our treatment plan included the mainstay of ROCM treatment including surgical debridement, antifungals (Amphotericin B and Posaconazole), and hyperbaric oxygen therapy.</a:t>
            </a:r>
          </a:p>
          <a:p>
            <a:pPr>
              <a:buFont typeface="Arial" charset="0"/>
              <a:buChar char="•"/>
            </a:pPr>
            <a:r>
              <a:rPr lang="en-US" sz="3400" b="0" dirty="0"/>
              <a:t>A supplementary challenge was the tight management of glucose levels requiring hourly checks and numerous adjustments of sliding scale insulin</a:t>
            </a:r>
          </a:p>
          <a:p>
            <a:pPr>
              <a:buFont typeface="Arial" charset="0"/>
              <a:buChar char="•"/>
            </a:pPr>
            <a:r>
              <a:rPr lang="en-US" sz="3400" b="0" dirty="0"/>
              <a:t>Recognition of this combined disease can be challenging with a lack of physical signs or symptoms</a:t>
            </a:r>
          </a:p>
          <a:p>
            <a:pPr>
              <a:buFont typeface="Arial" charset="0"/>
              <a:buChar char="•"/>
            </a:pPr>
            <a:r>
              <a:rPr lang="en-US" sz="3400" b="0" dirty="0"/>
              <a:t> These actions are necessary to prevent further intracranial spread and death</a:t>
            </a:r>
          </a:p>
          <a:p>
            <a:pPr>
              <a:buFont typeface="Arial" charset="0"/>
              <a:buChar char="•"/>
            </a:pPr>
            <a:r>
              <a:rPr lang="en-US" sz="3400" b="0" dirty="0"/>
              <a:t>Clinicians must have knowledge of these disease processes and management options to prevent significant morbidity and mortality</a:t>
            </a:r>
            <a:endParaRPr lang="en-US" altLang="en-US" sz="3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</a:pPr>
            <a:endParaRPr lang="en-US" altLang="en-US" sz="3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54571D-D4B4-3562-C384-36592F7A9132}"/>
              </a:ext>
            </a:extLst>
          </p:cNvPr>
          <p:cNvSpPr txBox="1"/>
          <p:nvPr/>
        </p:nvSpPr>
        <p:spPr>
          <a:xfrm>
            <a:off x="26372183" y="28193660"/>
            <a:ext cx="1493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F034CC08-D100-DBF1-0EAE-5A4A5BB8AC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097200" y="31953200"/>
            <a:ext cx="812800" cy="8128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A3FF29C-2018-09B5-B91F-E1B1D124B9C6}"/>
              </a:ext>
            </a:extLst>
          </p:cNvPr>
          <p:cNvSpPr txBox="1"/>
          <p:nvPr/>
        </p:nvSpPr>
        <p:spPr>
          <a:xfrm>
            <a:off x="26165840" y="28044438"/>
            <a:ext cx="1493871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/>
              <a:t>Arfaj</a:t>
            </a:r>
            <a:r>
              <a:rPr lang="en-US" sz="2000" b="0" dirty="0"/>
              <a:t> L, </a:t>
            </a:r>
            <a:r>
              <a:rPr lang="en-US" sz="2000" b="0" dirty="0" err="1"/>
              <a:t>Aloqpi</a:t>
            </a:r>
            <a:r>
              <a:rPr lang="en-US" sz="2000" b="0" dirty="0"/>
              <a:t> F, </a:t>
            </a:r>
            <a:r>
              <a:rPr lang="en-US" sz="2000" b="0" dirty="0" err="1"/>
              <a:t>Elsayad</a:t>
            </a:r>
            <a:r>
              <a:rPr lang="en-US" sz="2000" b="0" dirty="0"/>
              <a:t> W, Tayeb S, Rabie N, </a:t>
            </a:r>
            <a:r>
              <a:rPr lang="en-US" sz="2000" b="0" dirty="0" err="1"/>
              <a:t>Samannodi</a:t>
            </a:r>
            <a:r>
              <a:rPr lang="en-US" sz="2000" b="0" dirty="0"/>
              <a:t> M: </a:t>
            </a:r>
            <a:r>
              <a:rPr lang="en-US" sz="2000" b="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fatal case of disseminated mucormycosis in an immunocompetent patient post traumatic injury</a:t>
            </a:r>
            <a:r>
              <a:rPr lang="en-US" sz="2000" b="0" dirty="0"/>
              <a:t>. </a:t>
            </a:r>
            <a:r>
              <a:rPr lang="en-US" sz="2000" b="0" dirty="0" err="1"/>
              <a:t>IDCases</a:t>
            </a:r>
            <a:r>
              <a:rPr lang="en-US" sz="2000" b="0" dirty="0"/>
              <a:t>. 2021, 25:</a:t>
            </a:r>
            <a:r>
              <a:rPr lang="en-US" sz="2000" b="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10.1016/j.idcr.2021.e01182</a:t>
            </a:r>
            <a:endParaRPr lang="en-US" sz="2000" b="0" dirty="0"/>
          </a:p>
          <a:p>
            <a:r>
              <a:rPr lang="en-US" sz="2000" b="0" dirty="0" err="1"/>
              <a:t>Viterbo</a:t>
            </a:r>
            <a:r>
              <a:rPr lang="en-US" sz="2000" b="0" dirty="0"/>
              <a:t> S, </a:t>
            </a:r>
            <a:r>
              <a:rPr lang="en-US" sz="2000" b="0" dirty="0" err="1"/>
              <a:t>Fasolis</a:t>
            </a:r>
            <a:r>
              <a:rPr lang="en-US" sz="2000" b="0" dirty="0"/>
              <a:t> M, </a:t>
            </a:r>
            <a:r>
              <a:rPr lang="en-US" sz="2000" b="0" dirty="0" err="1"/>
              <a:t>Garzino</a:t>
            </a:r>
            <a:r>
              <a:rPr lang="en-US" sz="2000" b="0" dirty="0"/>
              <a:t>-Demo P, et al.: </a:t>
            </a:r>
            <a:r>
              <a:rPr lang="en-US" sz="2000" b="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Management and outcomes of three cases of rhinocerebral mucormycosis</a:t>
            </a:r>
            <a:r>
              <a:rPr lang="en-US" sz="2000" b="0" dirty="0"/>
              <a:t>. Oral Surg Oral Med Oral </a:t>
            </a:r>
            <a:r>
              <a:rPr lang="en-US" sz="2000" b="0" dirty="0" err="1"/>
              <a:t>Pathol</a:t>
            </a:r>
            <a:r>
              <a:rPr lang="en-US" sz="2000" b="0" dirty="0"/>
              <a:t> Oral </a:t>
            </a:r>
            <a:r>
              <a:rPr lang="en-US" sz="2000" b="0" dirty="0" err="1"/>
              <a:t>Radiol</a:t>
            </a:r>
            <a:r>
              <a:rPr lang="en-US" sz="2000" b="0" dirty="0"/>
              <a:t> </a:t>
            </a:r>
            <a:r>
              <a:rPr lang="en-US" sz="2000" b="0" dirty="0" err="1"/>
              <a:t>Endod</a:t>
            </a:r>
            <a:r>
              <a:rPr lang="en-US" sz="2000" b="0" dirty="0"/>
              <a:t>. 2011, 112:69-74. </a:t>
            </a:r>
            <a:r>
              <a:rPr lang="en-US" sz="2000" b="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10.1016/j.tripleo.2011.04.048</a:t>
            </a:r>
            <a:endParaRPr lang="en-US" sz="2000" b="0" dirty="0"/>
          </a:p>
          <a:p>
            <a:r>
              <a:rPr lang="en-US" sz="2000" b="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Rhino-orbital-cerebral mucormycosis</a:t>
            </a:r>
            <a:r>
              <a:rPr lang="en-US" sz="2000" b="0" dirty="0"/>
              <a:t>. (2022). Accessed: January 24, 2022: </a:t>
            </a:r>
            <a:r>
              <a:rPr lang="en-US" sz="2000" b="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https://eyewiki.aao.org/Rhino-Orbital-Cerebral_Mucormycosis</a:t>
            </a:r>
            <a:r>
              <a:rPr lang="en-US" sz="2000" b="0" dirty="0"/>
              <a:t>.</a:t>
            </a:r>
          </a:p>
          <a:p>
            <a:r>
              <a:rPr lang="en-US" sz="2000" b="0" dirty="0"/>
              <a:t>Bhansali A, </a:t>
            </a:r>
            <a:r>
              <a:rPr lang="en-US" sz="2000" b="0" dirty="0" err="1"/>
              <a:t>Bhadada</a:t>
            </a:r>
            <a:r>
              <a:rPr lang="en-US" sz="2000" b="0" dirty="0"/>
              <a:t> S, Sharma A, et al.: </a:t>
            </a:r>
            <a:r>
              <a:rPr lang="en-US" sz="2000" b="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and outcome of rhino-orbital-cerebral mucormycosis in patients with diabetes</a:t>
            </a:r>
            <a:r>
              <a:rPr lang="en-US" sz="2000" b="0" dirty="0"/>
              <a:t>. Postgrad Med J. 2004, 80:670-4. </a:t>
            </a:r>
            <a:r>
              <a:rPr lang="en-US" sz="2000" b="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10.1136/pgmj.2003.016030</a:t>
            </a:r>
            <a:endParaRPr lang="en-US" sz="2000" b="0" dirty="0"/>
          </a:p>
          <a:p>
            <a:r>
              <a:rPr lang="en-US" sz="2000" b="0" dirty="0"/>
              <a:t>Ibrahim AS, </a:t>
            </a:r>
            <a:r>
              <a:rPr lang="en-US" sz="2000" b="0" dirty="0" err="1"/>
              <a:t>Spellberg</a:t>
            </a:r>
            <a:r>
              <a:rPr lang="en-US" sz="2000" b="0" dirty="0"/>
              <a:t> B, Edwards J Jr: </a:t>
            </a:r>
            <a:r>
              <a:rPr lang="en-US" sz="2000" b="0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Iron acquisition: a novel perspective on mucormycosis pathogenesis and treatment</a:t>
            </a:r>
            <a:r>
              <a:rPr lang="en-US" sz="2000" b="0" dirty="0"/>
              <a:t>. </a:t>
            </a:r>
            <a:r>
              <a:rPr lang="en-US" sz="2000" b="0" dirty="0" err="1"/>
              <a:t>Curr</a:t>
            </a:r>
            <a:r>
              <a:rPr lang="en-US" sz="2000" b="0" dirty="0"/>
              <a:t> </a:t>
            </a:r>
            <a:r>
              <a:rPr lang="en-US" sz="2000" b="0" dirty="0" err="1"/>
              <a:t>Opin</a:t>
            </a:r>
            <a:r>
              <a:rPr lang="en-US" sz="2000" b="0" dirty="0"/>
              <a:t> Infect Dis. 2008, 21:620-5. </a:t>
            </a:r>
            <a:r>
              <a:rPr lang="en-US" sz="2000" b="0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10.1097/QCO.0b013e3283165fd1</a:t>
            </a:r>
            <a:endParaRPr lang="en-US" sz="2000" b="0" dirty="0"/>
          </a:p>
          <a:p>
            <a:r>
              <a:rPr lang="en-US" sz="2000" b="0" dirty="0" err="1"/>
              <a:t>Valour</a:t>
            </a:r>
            <a:r>
              <a:rPr lang="en-US" sz="2000" b="0" dirty="0"/>
              <a:t> F, </a:t>
            </a:r>
            <a:r>
              <a:rPr lang="en-US" sz="2000" b="0" dirty="0" err="1"/>
              <a:t>Sénéchal</a:t>
            </a:r>
            <a:r>
              <a:rPr lang="en-US" sz="2000" b="0" dirty="0"/>
              <a:t> A, </a:t>
            </a:r>
            <a:r>
              <a:rPr lang="en-US" sz="2000" b="0" dirty="0" err="1"/>
              <a:t>Dupieux</a:t>
            </a:r>
            <a:r>
              <a:rPr lang="en-US" sz="2000" b="0" dirty="0"/>
              <a:t> C, et al.: </a:t>
            </a:r>
            <a:r>
              <a:rPr lang="en-US" sz="2000" b="0" dirty="0"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Actinomycosis: etiology, clinical features, diagnosis, treatment, and management</a:t>
            </a:r>
            <a:r>
              <a:rPr lang="en-US" sz="2000" b="0" dirty="0"/>
              <a:t>. Infect Drug Resist. 2014, 7:183-97. </a:t>
            </a:r>
            <a:r>
              <a:rPr lang="en-US" sz="2000" b="0" dirty="0"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10.2147/IDR.S39601</a:t>
            </a:r>
            <a:endParaRPr lang="en-US" sz="2000" b="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069"/>
    </mc:Choice>
    <mc:Fallback xmlns="">
      <p:transition spd="slow" advTm="146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4BAC84B-504B-8C50-706A-CC7A42086016}"/>
              </a:ext>
            </a:extLst>
          </p:cNvPr>
          <p:cNvSpPr/>
          <p:nvPr/>
        </p:nvSpPr>
        <p:spPr bwMode="auto">
          <a:xfrm>
            <a:off x="121108" y="16459200"/>
            <a:ext cx="11537492" cy="16029080"/>
          </a:xfrm>
          <a:prstGeom prst="rect">
            <a:avLst/>
          </a:prstGeom>
          <a:ln w="76200">
            <a:solidFill>
              <a:srgbClr val="326295"/>
            </a:solidFill>
            <a:headEnd type="none" w="med" len="med"/>
            <a:tailEnd type="none" w="med" len="med"/>
          </a:ln>
          <a:effectLst>
            <a:glow rad="101600">
              <a:srgbClr val="346A52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defTabSz="1700213"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35C4FB3-2A4D-F39A-4AF3-306D2EFBD438}"/>
              </a:ext>
            </a:extLst>
          </p:cNvPr>
          <p:cNvSpPr/>
          <p:nvPr/>
        </p:nvSpPr>
        <p:spPr bwMode="auto">
          <a:xfrm>
            <a:off x="11987945" y="16535400"/>
            <a:ext cx="13462856" cy="15952880"/>
          </a:xfrm>
          <a:prstGeom prst="rect">
            <a:avLst/>
          </a:prstGeom>
          <a:ln w="76200">
            <a:solidFill>
              <a:srgbClr val="326295"/>
            </a:solidFill>
            <a:headEnd type="none" w="med" len="med"/>
            <a:tailEnd type="none" w="med" len="med"/>
          </a:ln>
          <a:effectLst>
            <a:glow rad="101600">
              <a:srgbClr val="346A52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defTabSz="1700213"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30C1362-3324-336C-5706-91E514CE5016}"/>
              </a:ext>
            </a:extLst>
          </p:cNvPr>
          <p:cNvSpPr/>
          <p:nvPr/>
        </p:nvSpPr>
        <p:spPr bwMode="auto">
          <a:xfrm>
            <a:off x="26013189" y="16535400"/>
            <a:ext cx="15242089" cy="10409103"/>
          </a:xfrm>
          <a:prstGeom prst="rect">
            <a:avLst/>
          </a:prstGeom>
          <a:ln w="76200">
            <a:solidFill>
              <a:srgbClr val="326295"/>
            </a:solidFill>
            <a:headEnd type="none" w="med" len="med"/>
            <a:tailEnd type="none" w="med" len="med"/>
          </a:ln>
          <a:effectLst>
            <a:glow rad="101600">
              <a:srgbClr val="346A52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defTabSz="1700213"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6324301" y="430120"/>
            <a:ext cx="34361479" cy="218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6718" tIns="78354" rIns="156718" bIns="78354">
            <a:spAutoFit/>
          </a:bodyPr>
          <a:lstStyle>
            <a:lvl1pPr defTabSz="29146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29146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29146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29146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29146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291465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291465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291465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291465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6600" dirty="0">
                <a:solidFill>
                  <a:srgbClr val="0077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Rhinocerebral Murcormycosis Associated With Anterior Skull Base Actinomyces Osteomyelitis in a Pediatric Patient With Type 1 Diabetes 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4038600" y="2742794"/>
            <a:ext cx="35983450" cy="89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6746" tIns="78374" rIns="156746" bIns="78374">
            <a:spAutoFit/>
          </a:bodyPr>
          <a:lstStyle>
            <a:lvl1pPr defTabSz="29146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29146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29146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29146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29146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291465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291465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291465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291465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en-US" altLang="en-US" b="0" dirty="0">
                <a:solidFill>
                  <a:srgbClr val="326295"/>
                </a:solidFill>
                <a:latin typeface="+mn-lt"/>
              </a:rPr>
              <a:t>William Conley, BS; Ronald Cox, BS; Thomas Robey, MD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284F9D6-862F-D748-8FAC-87EFE98987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877" y="43701"/>
            <a:ext cx="3771333" cy="30012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D53E835A-19A8-EE02-2489-069BFC60C8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097200" y="31953200"/>
            <a:ext cx="812800" cy="8128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15EAC55-1894-F1F5-D4BE-2C389F7AA2B7}"/>
              </a:ext>
            </a:extLst>
          </p:cNvPr>
          <p:cNvSpPr/>
          <p:nvPr/>
        </p:nvSpPr>
        <p:spPr bwMode="auto">
          <a:xfrm>
            <a:off x="177968" y="5093321"/>
            <a:ext cx="11307233" cy="9765679"/>
          </a:xfrm>
          <a:prstGeom prst="rect">
            <a:avLst/>
          </a:prstGeom>
          <a:ln w="76200">
            <a:solidFill>
              <a:srgbClr val="326295"/>
            </a:solidFill>
            <a:headEnd type="none" w="med" len="med"/>
            <a:tailEnd type="none" w="med" len="med"/>
          </a:ln>
          <a:effectLst>
            <a:glow rad="101600">
              <a:srgbClr val="346A52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defTabSz="1700213"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4A45F6-6944-ABDB-444A-9D2CE809A24A}"/>
              </a:ext>
            </a:extLst>
          </p:cNvPr>
          <p:cNvSpPr/>
          <p:nvPr/>
        </p:nvSpPr>
        <p:spPr bwMode="auto">
          <a:xfrm>
            <a:off x="25984200" y="27991144"/>
            <a:ext cx="15209432" cy="4368923"/>
          </a:xfrm>
          <a:prstGeom prst="rect">
            <a:avLst/>
          </a:prstGeom>
          <a:ln w="76200">
            <a:solidFill>
              <a:srgbClr val="326295"/>
            </a:solidFill>
            <a:headEnd type="none" w="med" len="med"/>
            <a:tailEnd type="none" w="med" len="med"/>
          </a:ln>
          <a:effectLst>
            <a:glow rad="101600">
              <a:srgbClr val="346A52">
                <a:alpha val="6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marL="342900" indent="-342900" defTabSz="1700213">
              <a:buFont typeface="Arial" panose="020B0604020202020204" pitchFamily="34" charset="0"/>
              <a:buChar char="•"/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">
            <a:extLst>
              <a:ext uri="{FF2B5EF4-FFF2-40B4-BE49-F238E27FC236}">
                <a16:creationId xmlns:a16="http://schemas.microsoft.com/office/drawing/2014/main" id="{C9C2D7B3-ACD9-CB48-6A4D-7745C0B87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262" y="3960382"/>
            <a:ext cx="6309393" cy="9164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5400" dirty="0">
                <a:solidFill>
                  <a:srgbClr val="326295"/>
                </a:solidFill>
                <a:latin typeface="+mj-lt"/>
              </a:rPr>
              <a:t>INTRODUCTION</a:t>
            </a:r>
          </a:p>
        </p:txBody>
      </p:sp>
      <p:sp>
        <p:nvSpPr>
          <p:cNvPr id="26" name="TextBox 2">
            <a:extLst>
              <a:ext uri="{FF2B5EF4-FFF2-40B4-BE49-F238E27FC236}">
                <a16:creationId xmlns:a16="http://schemas.microsoft.com/office/drawing/2014/main" id="{BC633EAC-163B-358E-84E3-BF69AAF35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19" y="5906929"/>
            <a:ext cx="11104081" cy="1009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4000" b="0" dirty="0"/>
              <a:t>Rhino-orbital-cerebral mucormycosis (ROCM) is a fulminant angioinvasive fungal infection commonly transmitted through inhalation of fungal spores and traumatic inoculation</a:t>
            </a:r>
          </a:p>
          <a:p>
            <a:pPr>
              <a:buFont typeface="Arial" charset="0"/>
              <a:buChar char="•"/>
            </a:pPr>
            <a:r>
              <a:rPr lang="en-US" sz="4000" b="0" dirty="0"/>
              <a:t>Infection with Actinomyces species has been documented across numerous anatomical sites; however, literature on concurrent infection with ROCM in pediatric patients is sparse</a:t>
            </a:r>
          </a:p>
          <a:p>
            <a:pPr>
              <a:buFont typeface="Arial" charset="0"/>
              <a:buChar char="•"/>
            </a:pPr>
            <a:r>
              <a:rPr lang="en-US" sz="4000" b="0" dirty="0"/>
              <a:t>We document a case of a 17-year-old male with uncontrolled type 1 diabetes who presented with combined ROCM and actinomycotic infection of his anterior skull base</a:t>
            </a:r>
          </a:p>
          <a:p>
            <a:pPr>
              <a:buFont typeface="Arial" charset="0"/>
              <a:buChar char="•"/>
            </a:pPr>
            <a:endParaRPr lang="en-US" sz="3400" b="0" dirty="0"/>
          </a:p>
          <a:p>
            <a:pPr>
              <a:buFont typeface="Arial" charset="0"/>
              <a:buChar char="•"/>
            </a:pPr>
            <a:endParaRPr lang="en-US" sz="3400" b="0" dirty="0"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endParaRPr lang="en-US" sz="3400" b="0" dirty="0">
              <a:cs typeface="Times New Roman" panose="02020603050405020304" pitchFamily="18" charset="0"/>
            </a:endParaRPr>
          </a:p>
          <a:p>
            <a:pPr marL="0" indent="0"/>
            <a:endParaRPr lang="en-US" sz="3400" dirty="0"/>
          </a:p>
          <a:p>
            <a:pPr>
              <a:buFont typeface="Arial" charset="0"/>
              <a:buChar char="•"/>
            </a:pPr>
            <a:endParaRPr lang="en-US" altLang="en-US" sz="3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503B84B3-9AA1-9B04-0752-464014D36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8007" y="4051518"/>
            <a:ext cx="2958889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US" sz="2800" dirty="0"/>
              <a:t>Figure 1: Preoperative CT and MRI images obtained after initial presentation.</a:t>
            </a:r>
          </a:p>
          <a:p>
            <a:pPr marL="742950" indent="-742950" algn="ctr">
              <a:buAutoNum type="alphaUcParenBoth"/>
            </a:pPr>
            <a:r>
              <a:rPr lang="en-US" sz="2800" b="0" dirty="0"/>
              <a:t>Coronal CT showing dehiscence of the cribriform plate and opacification of left posterior ethmoid cells; (B) T1 axial MRI showing subperiosteal abscess in right medial orbit; (C) T1 axial MRI showing bilateral frontal lobe abscesses </a:t>
            </a:r>
          </a:p>
          <a:p>
            <a:pPr marL="0" indent="0"/>
            <a:endParaRPr lang="en-US" alt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F391C025-9C23-9B37-DBC5-DCF8F827C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294" y="17196733"/>
            <a:ext cx="11201106" cy="1671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3600" b="0" dirty="0"/>
              <a:t>Patient: 17-year-old male presented to Children’s Wisconsin ER with c/o right eye pain, periorbital swelling, and blurry vision</a:t>
            </a:r>
          </a:p>
          <a:p>
            <a:pPr>
              <a:buFont typeface="Arial" charset="0"/>
              <a:buChar char="•"/>
            </a:pPr>
            <a:r>
              <a:rPr lang="en-US" sz="3600" b="0" dirty="0"/>
              <a:t>Prior medical history: uncontrolled type 1 diabetes, hospitalized 14 times since 2014 for DKA</a:t>
            </a:r>
          </a:p>
          <a:p>
            <a:pPr>
              <a:buFont typeface="Arial" charset="0"/>
              <a:buChar char="•"/>
            </a:pPr>
            <a:r>
              <a:rPr lang="en-US" sz="3600" b="0" dirty="0"/>
              <a:t>Afebrile with age-appropriate vitals</a:t>
            </a:r>
          </a:p>
          <a:p>
            <a:pPr>
              <a:buFont typeface="Arial" charset="0"/>
              <a:buChar char="•"/>
            </a:pPr>
            <a:r>
              <a:rPr lang="en-US" sz="3600" b="0" dirty="0"/>
              <a:t>Physical examination: </a:t>
            </a:r>
          </a:p>
          <a:p>
            <a:pPr lvl="3">
              <a:buFont typeface="Arial" charset="0"/>
              <a:buChar char="•"/>
            </a:pPr>
            <a:r>
              <a:rPr lang="en-US" sz="3600" b="0" dirty="0"/>
              <a:t>Significant swelling of the right orbit with mild proptosis</a:t>
            </a:r>
          </a:p>
          <a:p>
            <a:pPr lvl="3">
              <a:buFont typeface="Arial" charset="0"/>
              <a:buChar char="•"/>
            </a:pPr>
            <a:r>
              <a:rPr lang="en-US" sz="3600" b="0" dirty="0"/>
              <a:t>Limited, painful extraocular motion, injected conjunctiva, and clear drainage from the right puncta</a:t>
            </a:r>
          </a:p>
          <a:p>
            <a:pPr lvl="3">
              <a:buFont typeface="Arial" charset="0"/>
              <a:buChar char="•"/>
            </a:pPr>
            <a:r>
              <a:rPr lang="en-US" sz="3600" b="0" dirty="0"/>
              <a:t>Pupils reactive, but visual acuity decreased </a:t>
            </a:r>
          </a:p>
          <a:p>
            <a:pPr>
              <a:buFont typeface="Arial" charset="0"/>
              <a:buChar char="•"/>
            </a:pPr>
            <a:r>
              <a:rPr lang="en-US" sz="3600" b="0" dirty="0"/>
              <a:t>Lab findings:</a:t>
            </a:r>
          </a:p>
          <a:p>
            <a:pPr lvl="2">
              <a:buFont typeface="Arial" charset="0"/>
              <a:buChar char="•"/>
            </a:pPr>
            <a:r>
              <a:rPr lang="en-US" sz="3600" b="0" dirty="0"/>
              <a:t>Glucose-360 mg/dL</a:t>
            </a:r>
          </a:p>
          <a:p>
            <a:pPr lvl="2">
              <a:buFont typeface="Arial" charset="0"/>
              <a:buChar char="•"/>
            </a:pPr>
            <a:r>
              <a:rPr lang="en-US" sz="3600" b="0" dirty="0"/>
              <a:t>Venous pH-7.416</a:t>
            </a:r>
          </a:p>
          <a:p>
            <a:pPr lvl="2">
              <a:buFont typeface="Arial" charset="0"/>
              <a:buChar char="•"/>
            </a:pPr>
            <a:r>
              <a:rPr lang="en-US" sz="3600" b="0" dirty="0"/>
              <a:t>White blood cell count-15.7 × 10</a:t>
            </a:r>
            <a:r>
              <a:rPr lang="en-US" sz="3600" b="0" baseline="30000" dirty="0"/>
              <a:t>9</a:t>
            </a:r>
            <a:r>
              <a:rPr lang="en-US" sz="3600" b="0" dirty="0"/>
              <a:t>/L</a:t>
            </a:r>
          </a:p>
          <a:p>
            <a:pPr>
              <a:buFont typeface="Arial" charset="0"/>
              <a:buChar char="•"/>
            </a:pPr>
            <a:r>
              <a:rPr lang="en-US" sz="3600" b="0" dirty="0"/>
              <a:t>Imaging (CT and MRI of head and neck)</a:t>
            </a:r>
          </a:p>
          <a:p>
            <a:pPr lvl="2">
              <a:buFont typeface="Arial" charset="0"/>
              <a:buChar char="•"/>
            </a:pPr>
            <a:r>
              <a:rPr lang="en-US" sz="3600" b="0" dirty="0"/>
              <a:t>Rim-enhancing fluid collection in the medial right orbit</a:t>
            </a:r>
          </a:p>
          <a:p>
            <a:pPr lvl="2">
              <a:buFont typeface="Arial" charset="0"/>
              <a:buChar char="•"/>
            </a:pPr>
            <a:r>
              <a:rPr lang="en-US" sz="3600" b="0" dirty="0"/>
              <a:t>Opacification in bilateral frontal, ethmoid, and sphenoid sinuses</a:t>
            </a:r>
          </a:p>
          <a:p>
            <a:pPr lvl="2">
              <a:buFont typeface="Arial" charset="0"/>
              <a:buChar char="•"/>
            </a:pPr>
            <a:r>
              <a:rPr lang="en-US" sz="3600" b="0" dirty="0"/>
              <a:t>Dehiscence of the cribriform plate</a:t>
            </a:r>
          </a:p>
          <a:p>
            <a:pPr lvl="2">
              <a:buFont typeface="Arial" charset="0"/>
              <a:buChar char="•"/>
            </a:pPr>
            <a:r>
              <a:rPr lang="en-US" sz="3600" b="0" dirty="0"/>
              <a:t>Fluid collection seen in the anterior cranial fossa</a:t>
            </a:r>
          </a:p>
          <a:p>
            <a:pPr lvl="2">
              <a:buFont typeface="Arial" charset="0"/>
              <a:buChar char="•"/>
            </a:pPr>
            <a:r>
              <a:rPr lang="en-US" sz="3600" b="0" dirty="0"/>
              <a:t>Multiple rim-enhancing fluid collections throughout the parenchyma of bilateral frontal lobes</a:t>
            </a:r>
          </a:p>
          <a:p>
            <a:pPr marL="0" indent="0"/>
            <a:endParaRPr lang="en-US" sz="3600" b="0" dirty="0"/>
          </a:p>
          <a:p>
            <a:pPr marL="914400" lvl="2" indent="0"/>
            <a:endParaRPr lang="en-US" sz="3600" b="0" dirty="0"/>
          </a:p>
          <a:p>
            <a:pPr>
              <a:buFont typeface="Arial" charset="0"/>
              <a:buChar char="•"/>
            </a:pPr>
            <a:endParaRPr lang="en-US" altLang="en-US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</a:pPr>
            <a:endParaRPr lang="en-US" altLang="en-US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124">
            <a:extLst>
              <a:ext uri="{FF2B5EF4-FFF2-40B4-BE49-F238E27FC236}">
                <a16:creationId xmlns:a16="http://schemas.microsoft.com/office/drawing/2014/main" id="{91BFF8A7-2FB4-DF10-3257-8EE9D873B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3722" y="26994316"/>
            <a:ext cx="533177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5400" dirty="0">
                <a:solidFill>
                  <a:srgbClr val="326295"/>
                </a:solidFill>
                <a:latin typeface="+mj-lt"/>
              </a:rPr>
              <a:t>REFERENCES</a:t>
            </a:r>
          </a:p>
        </p:txBody>
      </p:sp>
      <p:sp>
        <p:nvSpPr>
          <p:cNvPr id="35" name="TextBox 2">
            <a:extLst>
              <a:ext uri="{FF2B5EF4-FFF2-40B4-BE49-F238E27FC236}">
                <a16:creationId xmlns:a16="http://schemas.microsoft.com/office/drawing/2014/main" id="{C0703CD6-A810-9FAD-1593-0845A0BB5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113" y="15450859"/>
            <a:ext cx="7909593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5400" dirty="0">
                <a:solidFill>
                  <a:srgbClr val="326295"/>
                </a:solidFill>
                <a:latin typeface="+mj-lt"/>
              </a:rPr>
              <a:t>CASE PRESENTATION</a:t>
            </a:r>
          </a:p>
        </p:txBody>
      </p:sp>
      <p:pic>
        <p:nvPicPr>
          <p:cNvPr id="39" name="Picture 38" descr="A close-up of the back and the back of a coin&#10;&#10;Description automatically generated with low confidence">
            <a:extLst>
              <a:ext uri="{FF2B5EF4-FFF2-40B4-BE49-F238E27FC236}">
                <a16:creationId xmlns:a16="http://schemas.microsoft.com/office/drawing/2014/main" id="{DB663B4A-9A78-9EE5-57A7-9ECE63EAC2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34934" y="5423938"/>
            <a:ext cx="26763250" cy="9511262"/>
          </a:xfrm>
          <a:prstGeom prst="rect">
            <a:avLst/>
          </a:prstGeom>
        </p:spPr>
      </p:pic>
      <p:sp>
        <p:nvSpPr>
          <p:cNvPr id="40" name="TextBox 2">
            <a:extLst>
              <a:ext uri="{FF2B5EF4-FFF2-40B4-BE49-F238E27FC236}">
                <a16:creationId xmlns:a16="http://schemas.microsoft.com/office/drawing/2014/main" id="{19E8A750-1DA9-415C-6998-64CD0E975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5156" y="15621000"/>
            <a:ext cx="7909593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5400" dirty="0">
                <a:solidFill>
                  <a:srgbClr val="326295"/>
                </a:solidFill>
                <a:latin typeface="+mj-lt"/>
              </a:rPr>
              <a:t>CLINICAL COURSE</a:t>
            </a:r>
          </a:p>
        </p:txBody>
      </p:sp>
      <p:sp>
        <p:nvSpPr>
          <p:cNvPr id="41" name="TextBox 4">
            <a:extLst>
              <a:ext uri="{FF2B5EF4-FFF2-40B4-BE49-F238E27FC236}">
                <a16:creationId xmlns:a16="http://schemas.microsoft.com/office/drawing/2014/main" id="{024AE6FB-C2BB-5093-7A6D-B239A9A72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0" y="17221200"/>
            <a:ext cx="13400689" cy="1966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4000" b="0" dirty="0"/>
              <a:t>Empiric IV clindamycin (500 mg every eight hours) and IV ceftriaxone (2 g every 12 hours) started on admission</a:t>
            </a:r>
          </a:p>
          <a:p>
            <a:pPr>
              <a:buFont typeface="Arial" charset="0"/>
              <a:buChar char="•"/>
            </a:pPr>
            <a:r>
              <a:rPr lang="en-US" sz="4000" b="0" dirty="0"/>
              <a:t>Underwent functional endoscopic sinus surgery for debridement, biopsy, and cultures of infected areas</a:t>
            </a:r>
          </a:p>
          <a:p>
            <a:pPr>
              <a:buFont typeface="Arial" charset="0"/>
              <a:buChar char="•"/>
            </a:pPr>
            <a:r>
              <a:rPr lang="en-US" sz="4000" b="0" dirty="0"/>
              <a:t>Surgical findings: </a:t>
            </a:r>
          </a:p>
          <a:p>
            <a:pPr lvl="3">
              <a:buFont typeface="Arial" charset="0"/>
              <a:buChar char="•"/>
            </a:pPr>
            <a:r>
              <a:rPr lang="en-US" sz="4000" b="0" dirty="0"/>
              <a:t>Right cribriform plate completely eroded, contained pockets of purulence extending intracranially</a:t>
            </a:r>
          </a:p>
          <a:p>
            <a:pPr lvl="3">
              <a:buFont typeface="Arial" charset="0"/>
              <a:buChar char="•"/>
            </a:pPr>
            <a:r>
              <a:rPr lang="en-US" sz="4000" b="0" dirty="0"/>
              <a:t>Posterior right middle turbinate noted to be necrotic at the skull base</a:t>
            </a:r>
          </a:p>
          <a:p>
            <a:pPr>
              <a:buFont typeface="Arial" charset="0"/>
              <a:buChar char="•"/>
            </a:pPr>
            <a:r>
              <a:rPr lang="en-US" sz="4000" b="0" dirty="0"/>
              <a:t>Biopsy and Culture Results: </a:t>
            </a:r>
          </a:p>
          <a:p>
            <a:pPr lvl="3">
              <a:buFont typeface="Arial" charset="0"/>
              <a:buChar char="•"/>
            </a:pPr>
            <a:r>
              <a:rPr lang="en-US" sz="4000" b="0" dirty="0"/>
              <a:t>Right Skull Base biopsy findings-inflamed fibro-collagenous tissue and bone with active chronic inflammation and necrosis, involved by fungal hyphae</a:t>
            </a:r>
          </a:p>
          <a:p>
            <a:pPr lvl="3">
              <a:buFont typeface="Arial" charset="0"/>
              <a:buChar char="•"/>
            </a:pPr>
            <a:r>
              <a:rPr lang="en-US" sz="4000" b="0" dirty="0"/>
              <a:t>Right Skull Base culture results-</a:t>
            </a:r>
            <a:r>
              <a:rPr lang="en-US" sz="4000" b="0" i="1" dirty="0"/>
              <a:t>Staphylococcus epidermidis</a:t>
            </a:r>
            <a:r>
              <a:rPr lang="en-US" sz="4000" b="0" dirty="0"/>
              <a:t>,</a:t>
            </a:r>
            <a:r>
              <a:rPr lang="en-US" sz="4000" b="0" i="1" dirty="0"/>
              <a:t> </a:t>
            </a:r>
            <a:r>
              <a:rPr lang="en-US" sz="4000" b="0" dirty="0"/>
              <a:t>Corynebacterium,</a:t>
            </a:r>
            <a:r>
              <a:rPr lang="en-US" sz="4000" b="0" i="1" dirty="0"/>
              <a:t> Streptococcus mutans</a:t>
            </a:r>
            <a:r>
              <a:rPr lang="en-US" sz="4000" b="0" dirty="0"/>
              <a:t>,</a:t>
            </a:r>
            <a:r>
              <a:rPr lang="en-US" sz="4000" b="0" i="1" dirty="0"/>
              <a:t> </a:t>
            </a:r>
            <a:r>
              <a:rPr lang="en-US" sz="4000" b="0" dirty="0"/>
              <a:t>Actinomyces</a:t>
            </a:r>
          </a:p>
          <a:p>
            <a:pPr lvl="3">
              <a:buFont typeface="Arial" charset="0"/>
              <a:buChar char="•"/>
            </a:pPr>
            <a:r>
              <a:rPr lang="en-US" sz="4000" b="0" dirty="0"/>
              <a:t>Left Sphenoid  Base culture results-</a:t>
            </a:r>
            <a:r>
              <a:rPr lang="en-US" sz="4000" b="0" i="1" dirty="0"/>
              <a:t>Staphylococcus epidermidis</a:t>
            </a:r>
            <a:r>
              <a:rPr lang="en-US" sz="4000" b="0" dirty="0"/>
              <a:t>,</a:t>
            </a:r>
            <a:r>
              <a:rPr lang="en-US" sz="4000" b="0" i="1" dirty="0"/>
              <a:t> </a:t>
            </a:r>
            <a:r>
              <a:rPr lang="en-US" sz="4000" b="0" dirty="0"/>
              <a:t>Corynebacterium,</a:t>
            </a:r>
            <a:r>
              <a:rPr lang="en-US" sz="4000" b="0" i="1" dirty="0"/>
              <a:t> Rhizopus oryzae</a:t>
            </a:r>
          </a:p>
          <a:p>
            <a:pPr>
              <a:buFont typeface="Arial" charset="0"/>
              <a:buChar char="•"/>
            </a:pPr>
            <a:r>
              <a:rPr lang="en-US" sz="4000" b="0" dirty="0"/>
              <a:t>Hospital course lasted 12 weeks</a:t>
            </a:r>
          </a:p>
          <a:p>
            <a:pPr>
              <a:buFont typeface="Arial" charset="0"/>
              <a:buChar char="•"/>
            </a:pPr>
            <a:r>
              <a:rPr lang="en-US" sz="4000" b="0" dirty="0"/>
              <a:t>Patient received hyperbaric oxygen therapy five times weekly for a duration of two months</a:t>
            </a:r>
          </a:p>
          <a:p>
            <a:pPr>
              <a:buFont typeface="Arial" charset="0"/>
              <a:buChar char="•"/>
            </a:pPr>
            <a:r>
              <a:rPr lang="en-US" sz="4000" b="0" dirty="0"/>
              <a:t>Serial MRI showed a decreasing size of the frontal lobe abscesses and epidural empyema</a:t>
            </a:r>
          </a:p>
          <a:p>
            <a:pPr lvl="3">
              <a:buFont typeface="Arial" charset="0"/>
              <a:buChar char="•"/>
            </a:pPr>
            <a:endParaRPr lang="en-US" sz="4000" b="0" dirty="0"/>
          </a:p>
          <a:p>
            <a:pPr>
              <a:buFont typeface="Arial" charset="0"/>
              <a:buChar char="•"/>
            </a:pPr>
            <a:endParaRPr lang="en-US" sz="4000" b="0" dirty="0"/>
          </a:p>
          <a:p>
            <a:pPr>
              <a:buFont typeface="Arial" charset="0"/>
              <a:buChar char="•"/>
            </a:pPr>
            <a:endParaRPr lang="en-US" sz="3400" b="0" dirty="0"/>
          </a:p>
          <a:p>
            <a:pPr>
              <a:buFont typeface="Arial" charset="0"/>
              <a:buChar char="•"/>
            </a:pPr>
            <a:endParaRPr lang="en-US" sz="3400" b="0" dirty="0"/>
          </a:p>
          <a:p>
            <a:pPr lvl="3">
              <a:buFont typeface="Arial" charset="0"/>
              <a:buChar char="•"/>
            </a:pPr>
            <a:endParaRPr lang="en-US" sz="3400" b="0" dirty="0"/>
          </a:p>
          <a:p>
            <a:pPr>
              <a:buFont typeface="Arial" charset="0"/>
              <a:buChar char="•"/>
            </a:pPr>
            <a:endParaRPr lang="en-US" sz="3400" b="0" dirty="0"/>
          </a:p>
          <a:p>
            <a:pPr>
              <a:buFont typeface="Arial" charset="0"/>
              <a:buChar char="•"/>
            </a:pPr>
            <a:endParaRPr lang="en-US" sz="3400" b="0" dirty="0"/>
          </a:p>
          <a:p>
            <a:pPr marL="914400" lvl="2" indent="0"/>
            <a:endParaRPr lang="en-US" sz="3400" b="0" dirty="0"/>
          </a:p>
          <a:p>
            <a:pPr>
              <a:buFont typeface="Arial" charset="0"/>
              <a:buChar char="•"/>
            </a:pPr>
            <a:endParaRPr lang="en-US" altLang="en-US" sz="3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</a:pPr>
            <a:endParaRPr lang="en-US" altLang="en-US" sz="3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2">
            <a:extLst>
              <a:ext uri="{FF2B5EF4-FFF2-40B4-BE49-F238E27FC236}">
                <a16:creationId xmlns:a16="http://schemas.microsoft.com/office/drawing/2014/main" id="{6D1F6161-E369-8972-F29E-896218B7A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5793" y="15628849"/>
            <a:ext cx="4622039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5400" dirty="0">
                <a:solidFill>
                  <a:srgbClr val="326295"/>
                </a:solidFill>
                <a:latin typeface="+mj-lt"/>
              </a:rPr>
              <a:t>DISCUSSION </a:t>
            </a:r>
          </a:p>
        </p:txBody>
      </p:sp>
      <p:sp>
        <p:nvSpPr>
          <p:cNvPr id="43" name="TextBox 4">
            <a:extLst>
              <a:ext uri="{FF2B5EF4-FFF2-40B4-BE49-F238E27FC236}">
                <a16:creationId xmlns:a16="http://schemas.microsoft.com/office/drawing/2014/main" id="{744D6D15-4E57-83A9-15F7-8D2195D1E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16559" y="16727930"/>
            <a:ext cx="14938719" cy="1055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3400" b="0" dirty="0"/>
              <a:t>This is the first case report where the Actinomyces infection involved the skull base</a:t>
            </a:r>
          </a:p>
          <a:p>
            <a:pPr>
              <a:buFont typeface="Arial" charset="0"/>
              <a:buChar char="•"/>
            </a:pPr>
            <a:r>
              <a:rPr lang="en-US" sz="3400" b="0" dirty="0"/>
              <a:t>Patient hosted ideal environment for </a:t>
            </a:r>
            <a:r>
              <a:rPr lang="en-US" sz="3400" b="0" i="1" dirty="0"/>
              <a:t>Rhizopus oryzae,</a:t>
            </a:r>
            <a:r>
              <a:rPr lang="en-US" sz="3400" b="0" dirty="0"/>
              <a:t> it is possible that fungal spread began weeks before presentation</a:t>
            </a:r>
          </a:p>
          <a:p>
            <a:pPr>
              <a:buFont typeface="Arial" charset="0"/>
              <a:buChar char="•"/>
            </a:pPr>
            <a:r>
              <a:rPr lang="en-US" sz="3400" b="0" dirty="0"/>
              <a:t>Our patient did not have a history of dental procedures, so origin is unclear of  Actinomyces infection</a:t>
            </a:r>
          </a:p>
          <a:p>
            <a:pPr>
              <a:buFont typeface="Arial" charset="0"/>
              <a:buChar char="•"/>
            </a:pPr>
            <a:r>
              <a:rPr lang="en-US" sz="3400" b="0" dirty="0"/>
              <a:t>Our patient had an absence of the typical sinus symptoms </a:t>
            </a:r>
          </a:p>
          <a:p>
            <a:pPr>
              <a:buFont typeface="Arial" charset="0"/>
              <a:buChar char="•"/>
            </a:pPr>
            <a:r>
              <a:rPr lang="en-US" sz="3400" b="0" dirty="0"/>
              <a:t>We hypothesize his longstanding and undermanaged hyperglycemia led to injury of peripheral branches of the trigeminal nerve leading to sinus paresthesia </a:t>
            </a:r>
          </a:p>
          <a:p>
            <a:pPr>
              <a:buFont typeface="Arial" charset="0"/>
              <a:buChar char="•"/>
            </a:pPr>
            <a:r>
              <a:rPr lang="en-US" sz="3400" b="0" dirty="0"/>
              <a:t>Our treatment plan included the mainstay of ROCM treatment including surgical debridement, antifungals (Amphotericin B and Posaconazole), and hyperbaric oxygen therapy.</a:t>
            </a:r>
          </a:p>
          <a:p>
            <a:pPr>
              <a:buFont typeface="Arial" charset="0"/>
              <a:buChar char="•"/>
            </a:pPr>
            <a:r>
              <a:rPr lang="en-US" sz="3400" b="0" dirty="0"/>
              <a:t>A supplementary challenge was the tight management of glucose levels requiring hourly checks and numerous adjustments of sliding scale insulin</a:t>
            </a:r>
          </a:p>
          <a:p>
            <a:pPr>
              <a:buFont typeface="Arial" charset="0"/>
              <a:buChar char="•"/>
            </a:pPr>
            <a:r>
              <a:rPr lang="en-US" sz="3400" b="0" dirty="0"/>
              <a:t>Recognition of this combined disease can be challenging with a lack of physical signs or symptoms</a:t>
            </a:r>
          </a:p>
          <a:p>
            <a:pPr>
              <a:buFont typeface="Arial" charset="0"/>
              <a:buChar char="•"/>
            </a:pPr>
            <a:r>
              <a:rPr lang="en-US" sz="3400" b="0" dirty="0"/>
              <a:t> These actions are necessary to prevent further intracranial spread and death</a:t>
            </a:r>
          </a:p>
          <a:p>
            <a:pPr>
              <a:buFont typeface="Arial" charset="0"/>
              <a:buChar char="•"/>
            </a:pPr>
            <a:r>
              <a:rPr lang="en-US" sz="3400" b="0" dirty="0"/>
              <a:t>Clinicians must have knowledge of these disease processes and management options to prevent significant morbidity and mortality</a:t>
            </a:r>
            <a:endParaRPr lang="en-US" altLang="en-US" sz="3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</a:pPr>
            <a:endParaRPr lang="en-US" altLang="en-US" sz="3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E99B053-4282-B245-B69D-DEEAB37B4E99}"/>
              </a:ext>
            </a:extLst>
          </p:cNvPr>
          <p:cNvSpPr txBox="1"/>
          <p:nvPr/>
        </p:nvSpPr>
        <p:spPr>
          <a:xfrm>
            <a:off x="26165840" y="28044438"/>
            <a:ext cx="1493871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/>
              <a:t>Arfaj</a:t>
            </a:r>
            <a:r>
              <a:rPr lang="en-US" sz="2000" b="0" dirty="0"/>
              <a:t> L, </a:t>
            </a:r>
            <a:r>
              <a:rPr lang="en-US" sz="2000" b="0" dirty="0" err="1"/>
              <a:t>Aloqpi</a:t>
            </a:r>
            <a:r>
              <a:rPr lang="en-US" sz="2000" b="0" dirty="0"/>
              <a:t> F, </a:t>
            </a:r>
            <a:r>
              <a:rPr lang="en-US" sz="2000" b="0" dirty="0" err="1"/>
              <a:t>Elsayad</a:t>
            </a:r>
            <a:r>
              <a:rPr lang="en-US" sz="2000" b="0" dirty="0"/>
              <a:t> W, Tayeb S, Rabie N, </a:t>
            </a:r>
            <a:r>
              <a:rPr lang="en-US" sz="2000" b="0" dirty="0" err="1"/>
              <a:t>Samannodi</a:t>
            </a:r>
            <a:r>
              <a:rPr lang="en-US" sz="2000" b="0" dirty="0"/>
              <a:t> M: </a:t>
            </a:r>
            <a:r>
              <a:rPr lang="en-US" sz="2000" b="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fatal case of disseminated mucormycosis in an immunocompetent patient post traumatic injury</a:t>
            </a:r>
            <a:r>
              <a:rPr lang="en-US" sz="2000" b="0" dirty="0"/>
              <a:t>. </a:t>
            </a:r>
            <a:r>
              <a:rPr lang="en-US" sz="2000" b="0" dirty="0" err="1"/>
              <a:t>IDCases</a:t>
            </a:r>
            <a:r>
              <a:rPr lang="en-US" sz="2000" b="0" dirty="0"/>
              <a:t>. 2021, 25:</a:t>
            </a:r>
            <a:r>
              <a:rPr lang="en-US" sz="2000" b="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10.1016/j.idcr.2021.e01182</a:t>
            </a:r>
            <a:endParaRPr lang="en-US" sz="2000" b="0" dirty="0"/>
          </a:p>
          <a:p>
            <a:r>
              <a:rPr lang="en-US" sz="2000" b="0" dirty="0" err="1"/>
              <a:t>Viterbo</a:t>
            </a:r>
            <a:r>
              <a:rPr lang="en-US" sz="2000" b="0" dirty="0"/>
              <a:t> S, </a:t>
            </a:r>
            <a:r>
              <a:rPr lang="en-US" sz="2000" b="0" dirty="0" err="1"/>
              <a:t>Fasolis</a:t>
            </a:r>
            <a:r>
              <a:rPr lang="en-US" sz="2000" b="0" dirty="0"/>
              <a:t> M, </a:t>
            </a:r>
            <a:r>
              <a:rPr lang="en-US" sz="2000" b="0" dirty="0" err="1"/>
              <a:t>Garzino</a:t>
            </a:r>
            <a:r>
              <a:rPr lang="en-US" sz="2000" b="0" dirty="0"/>
              <a:t>-Demo P, et al.: </a:t>
            </a:r>
            <a:r>
              <a:rPr lang="en-US" sz="2000" b="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Management and outcomes of three cases of rhinocerebral mucormycosis</a:t>
            </a:r>
            <a:r>
              <a:rPr lang="en-US" sz="2000" b="0" dirty="0"/>
              <a:t>. Oral Surg Oral Med Oral </a:t>
            </a:r>
            <a:r>
              <a:rPr lang="en-US" sz="2000" b="0" dirty="0" err="1"/>
              <a:t>Pathol</a:t>
            </a:r>
            <a:r>
              <a:rPr lang="en-US" sz="2000" b="0" dirty="0"/>
              <a:t> Oral </a:t>
            </a:r>
            <a:r>
              <a:rPr lang="en-US" sz="2000" b="0" dirty="0" err="1"/>
              <a:t>Radiol</a:t>
            </a:r>
            <a:r>
              <a:rPr lang="en-US" sz="2000" b="0" dirty="0"/>
              <a:t> </a:t>
            </a:r>
            <a:r>
              <a:rPr lang="en-US" sz="2000" b="0" dirty="0" err="1"/>
              <a:t>Endod</a:t>
            </a:r>
            <a:r>
              <a:rPr lang="en-US" sz="2000" b="0" dirty="0"/>
              <a:t>. 2011, 112:69-74. </a:t>
            </a:r>
            <a:r>
              <a:rPr lang="en-US" sz="2000" b="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10.1016/j.tripleo.2011.04.048</a:t>
            </a:r>
            <a:endParaRPr lang="en-US" sz="2000" b="0" dirty="0"/>
          </a:p>
          <a:p>
            <a:r>
              <a:rPr lang="en-US" sz="2000" b="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Rhino-orbital-cerebral mucormycosis</a:t>
            </a:r>
            <a:r>
              <a:rPr lang="en-US" sz="2000" b="0" dirty="0"/>
              <a:t>. (2022). Accessed: January 24, 2022: </a:t>
            </a:r>
            <a:r>
              <a:rPr lang="en-US" sz="2000" b="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https://eyewiki.aao.org/Rhino-Orbital-Cerebral_Mucormycosis</a:t>
            </a:r>
            <a:r>
              <a:rPr lang="en-US" sz="2000" b="0" dirty="0"/>
              <a:t>.</a:t>
            </a:r>
          </a:p>
          <a:p>
            <a:r>
              <a:rPr lang="en-US" sz="2000" b="0" dirty="0"/>
              <a:t>Bhansali A, </a:t>
            </a:r>
            <a:r>
              <a:rPr lang="en-US" sz="2000" b="0" dirty="0" err="1"/>
              <a:t>Bhadada</a:t>
            </a:r>
            <a:r>
              <a:rPr lang="en-US" sz="2000" b="0" dirty="0"/>
              <a:t> S, Sharma A, et al.: </a:t>
            </a:r>
            <a:r>
              <a:rPr lang="en-US" sz="2000" b="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and outcome of rhino-orbital-cerebral mucormycosis in patients with diabetes</a:t>
            </a:r>
            <a:r>
              <a:rPr lang="en-US" sz="2000" b="0" dirty="0"/>
              <a:t>. Postgrad Med J. 2004, 80:670-4. </a:t>
            </a:r>
            <a:r>
              <a:rPr lang="en-US" sz="2000" b="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10.1136/pgmj.2003.016030</a:t>
            </a:r>
            <a:endParaRPr lang="en-US" sz="2000" b="0" dirty="0"/>
          </a:p>
          <a:p>
            <a:r>
              <a:rPr lang="en-US" sz="2000" b="0" dirty="0"/>
              <a:t>Ibrahim AS, </a:t>
            </a:r>
            <a:r>
              <a:rPr lang="en-US" sz="2000" b="0" dirty="0" err="1"/>
              <a:t>Spellberg</a:t>
            </a:r>
            <a:r>
              <a:rPr lang="en-US" sz="2000" b="0" dirty="0"/>
              <a:t> B, Edwards J Jr: </a:t>
            </a:r>
            <a:r>
              <a:rPr lang="en-US" sz="2000" b="0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Iron acquisition: a novel perspective on mucormycosis pathogenesis and treatment</a:t>
            </a:r>
            <a:r>
              <a:rPr lang="en-US" sz="2000" b="0" dirty="0"/>
              <a:t>. </a:t>
            </a:r>
            <a:r>
              <a:rPr lang="en-US" sz="2000" b="0" dirty="0" err="1"/>
              <a:t>Curr</a:t>
            </a:r>
            <a:r>
              <a:rPr lang="en-US" sz="2000" b="0" dirty="0"/>
              <a:t> </a:t>
            </a:r>
            <a:r>
              <a:rPr lang="en-US" sz="2000" b="0" dirty="0" err="1"/>
              <a:t>Opin</a:t>
            </a:r>
            <a:r>
              <a:rPr lang="en-US" sz="2000" b="0" dirty="0"/>
              <a:t> Infect Dis. 2008, 21:620-5. </a:t>
            </a:r>
            <a:r>
              <a:rPr lang="en-US" sz="2000" b="0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10.1097/QCO.0b013e3283165fd1</a:t>
            </a:r>
            <a:endParaRPr lang="en-US" sz="2000" b="0" dirty="0"/>
          </a:p>
          <a:p>
            <a:r>
              <a:rPr lang="en-US" sz="2000" b="0" dirty="0" err="1"/>
              <a:t>Valour</a:t>
            </a:r>
            <a:r>
              <a:rPr lang="en-US" sz="2000" b="0" dirty="0"/>
              <a:t> F, </a:t>
            </a:r>
            <a:r>
              <a:rPr lang="en-US" sz="2000" b="0" dirty="0" err="1"/>
              <a:t>Sénéchal</a:t>
            </a:r>
            <a:r>
              <a:rPr lang="en-US" sz="2000" b="0" dirty="0"/>
              <a:t> A, </a:t>
            </a:r>
            <a:r>
              <a:rPr lang="en-US" sz="2000" b="0" dirty="0" err="1"/>
              <a:t>Dupieux</a:t>
            </a:r>
            <a:r>
              <a:rPr lang="en-US" sz="2000" b="0" dirty="0"/>
              <a:t> C, et al.: </a:t>
            </a:r>
            <a:r>
              <a:rPr lang="en-US" sz="2000" b="0" dirty="0"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Actinomycosis: etiology, clinical features, diagnosis, treatment, and management</a:t>
            </a:r>
            <a:r>
              <a:rPr lang="en-US" sz="2000" b="0" dirty="0"/>
              <a:t>. Infect Drug Resist. 2014, 7:183-97. </a:t>
            </a:r>
            <a:r>
              <a:rPr lang="en-US" sz="2000" b="0" dirty="0"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10.2147/IDR.S39601</a:t>
            </a:r>
            <a:endParaRPr lang="en-US" sz="2000" b="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912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242"/>
    </mc:Choice>
    <mc:Fallback xmlns="">
      <p:transition spd="slow" advTm="2072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4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E065"/>
      </a:accent1>
      <a:accent2>
        <a:srgbClr val="B28E00"/>
      </a:accent2>
      <a:accent3>
        <a:srgbClr val="FFFF99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7002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7002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14511</TotalTime>
  <Words>1708</Words>
  <Application>Microsoft Macintosh PowerPoint</Application>
  <PresentationFormat>Custom</PresentationFormat>
  <Paragraphs>142</Paragraphs>
  <Slides>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Blank Presentation</vt:lpstr>
      <vt:lpstr>PowerPoint Presentation</vt:lpstr>
      <vt:lpstr>PowerPoint Presentation</vt:lpstr>
    </vt:vector>
  </TitlesOfParts>
  <Company>MCGINC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MedGraph3</dc:creator>
  <cp:lastModifiedBy>Conley, William</cp:lastModifiedBy>
  <cp:revision>302</cp:revision>
  <cp:lastPrinted>2003-03-28T15:26:57Z</cp:lastPrinted>
  <dcterms:created xsi:type="dcterms:W3CDTF">1999-02-26T18:19:23Z</dcterms:created>
  <dcterms:modified xsi:type="dcterms:W3CDTF">2022-06-11T22:57:06Z</dcterms:modified>
</cp:coreProperties>
</file>